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67" r:id="rId6"/>
    <p:sldId id="266" r:id="rId7"/>
    <p:sldId id="275" r:id="rId8"/>
    <p:sldId id="271" r:id="rId9"/>
    <p:sldId id="272" r:id="rId10"/>
    <p:sldId id="276" r:id="rId11"/>
    <p:sldId id="269" r:id="rId12"/>
    <p:sldId id="270" r:id="rId13"/>
    <p:sldId id="273" r:id="rId14"/>
    <p:sldId id="282" r:id="rId15"/>
    <p:sldId id="283" r:id="rId16"/>
    <p:sldId id="278" r:id="rId17"/>
    <p:sldId id="288" r:id="rId18"/>
    <p:sldId id="277" r:id="rId19"/>
    <p:sldId id="285" r:id="rId20"/>
    <p:sldId id="286" r:id="rId21"/>
    <p:sldId id="280" r:id="rId22"/>
    <p:sldId id="284" r:id="rId23"/>
    <p:sldId id="287" r:id="rId24"/>
    <p:sldId id="265" r:id="rId2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9FA1BD-9DC1-6344-B792-B63A82FE837E}">
          <p14:sldIdLst>
            <p14:sldId id="256"/>
            <p14:sldId id="267"/>
            <p14:sldId id="266"/>
            <p14:sldId id="275"/>
            <p14:sldId id="271"/>
            <p14:sldId id="272"/>
            <p14:sldId id="276"/>
            <p14:sldId id="269"/>
            <p14:sldId id="270"/>
            <p14:sldId id="273"/>
            <p14:sldId id="282"/>
            <p14:sldId id="283"/>
            <p14:sldId id="278"/>
            <p14:sldId id="288"/>
            <p14:sldId id="277"/>
            <p14:sldId id="285"/>
            <p14:sldId id="286"/>
            <p14:sldId id="280"/>
            <p14:sldId id="284"/>
            <p14:sldId id="287"/>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Wulff Nielsen" initials="KWN" lastIdx="1" clrIdx="0">
    <p:extLst>
      <p:ext uri="{19B8F6BF-5375-455C-9EA6-DF929625EA0E}">
        <p15:presenceInfo xmlns:p15="http://schemas.microsoft.com/office/powerpoint/2012/main" userId="S::krwn@mercantec.dk::4d1e07d1-4b6e-443f-90ef-0d491f3c0c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5535D"/>
    <a:srgbClr val="8D1500"/>
    <a:srgbClr val="A10000"/>
    <a:srgbClr val="A1210C"/>
    <a:srgbClr val="36121B"/>
    <a:srgbClr val="DBAB95"/>
    <a:srgbClr val="E9D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5" autoAdjust="0"/>
    <p:restoredTop sz="88837" autoAdjust="0"/>
  </p:normalViewPr>
  <p:slideViewPr>
    <p:cSldViewPr snapToGrid="0">
      <p:cViewPr>
        <p:scale>
          <a:sx n="75" d="100"/>
          <a:sy n="75" d="100"/>
        </p:scale>
        <p:origin x="399" y="23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118"/>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CC5E72-21EA-B74D-9E46-A620A8580A1E}" type="datetimeFigureOut">
              <a:rPr lang="da-DK" smtClean="0"/>
              <a:t>11-10-2023</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943B618-E974-3248-A1CD-90CD003A8017}" type="slidenum">
              <a:rPr lang="da-DK" smtClean="0"/>
              <a:t>‹nr.›</a:t>
            </a:fld>
            <a:endParaRPr lang="da-DK"/>
          </a:p>
        </p:txBody>
      </p:sp>
    </p:spTree>
    <p:extLst>
      <p:ext uri="{BB962C8B-B14F-4D97-AF65-F5344CB8AC3E}">
        <p14:creationId xmlns:p14="http://schemas.microsoft.com/office/powerpoint/2010/main" val="3534223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FCA1055-E3DF-46A4-841F-DB9CA14CF536}" type="datetimeFigureOut">
              <a:rPr lang="da-DK" smtClean="0"/>
              <a:t>11-10-2023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4615AFF-1099-4E43-BA81-6D13BB501BF6}" type="slidenum">
              <a:rPr lang="da-DK" smtClean="0"/>
              <a:t>‹nr.›</a:t>
            </a:fld>
            <a:endParaRPr lang="da-DK"/>
          </a:p>
        </p:txBody>
      </p:sp>
    </p:spTree>
    <p:extLst>
      <p:ext uri="{BB962C8B-B14F-4D97-AF65-F5344CB8AC3E}">
        <p14:creationId xmlns:p14="http://schemas.microsoft.com/office/powerpoint/2010/main" val="20349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400" dirty="0">
                <a:effectLst/>
                <a:latin typeface="Calibri" panose="020F0502020204030204" pitchFamily="34" charset="0"/>
                <a:ea typeface="Times New Roman" panose="02020603050405020304" pitchFamily="18" charset="0"/>
                <a:cs typeface="Calibri" panose="020F0502020204030204" pitchFamily="34" charset="0"/>
              </a:rPr>
              <a:t>NOTE: In most IFM components, it is in Index 36, NOTE: In most IFM components, it is in Index 36 that Device Status is stored.
</a:t>
            </a:r>
            <a:endParaRPr lang="da-DK" dirty="0"/>
          </a:p>
        </p:txBody>
      </p:sp>
      <p:sp>
        <p:nvSpPr>
          <p:cNvPr id="4" name="Pladsholder til slidenummer 3"/>
          <p:cNvSpPr>
            <a:spLocks noGrp="1"/>
          </p:cNvSpPr>
          <p:nvPr>
            <p:ph type="sldNum" sz="quarter" idx="5"/>
          </p:nvPr>
        </p:nvSpPr>
        <p:spPr/>
        <p:txBody>
          <a:bodyPr/>
          <a:lstStyle/>
          <a:p>
            <a:fld id="{A4615AFF-1099-4E43-BA81-6D13BB501BF6}" type="slidenum">
              <a:rPr lang="da-DK" smtClean="0"/>
              <a:t>20</a:t>
            </a:fld>
            <a:endParaRPr lang="da-DK"/>
          </a:p>
        </p:txBody>
      </p:sp>
    </p:spTree>
    <p:extLst>
      <p:ext uri="{BB962C8B-B14F-4D97-AF65-F5344CB8AC3E}">
        <p14:creationId xmlns:p14="http://schemas.microsoft.com/office/powerpoint/2010/main" val="2202719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ercantec - Fors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24000" y="3369968"/>
            <a:ext cx="9144000" cy="554326"/>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Click to edit Master subtitle style</a:t>
            </a:r>
            <a:endParaRPr lang="da-DK" dirty="0"/>
          </a:p>
        </p:txBody>
      </p:sp>
      <p:sp>
        <p:nvSpPr>
          <p:cNvPr id="8" name="Titel 7">
            <a:extLst>
              <a:ext uri="{FF2B5EF4-FFF2-40B4-BE49-F238E27FC236}">
                <a16:creationId xmlns:a16="http://schemas.microsoft.com/office/drawing/2014/main" id="{B5F2E2BE-E383-41EC-AD68-5A6AFA8B4DA7}"/>
              </a:ext>
            </a:extLst>
          </p:cNvPr>
          <p:cNvSpPr>
            <a:spLocks noGrp="1"/>
          </p:cNvSpPr>
          <p:nvPr>
            <p:ph type="title"/>
          </p:nvPr>
        </p:nvSpPr>
        <p:spPr>
          <a:xfrm>
            <a:off x="838200" y="1447792"/>
            <a:ext cx="10515600" cy="1849223"/>
          </a:xfrm>
        </p:spPr>
        <p:txBody>
          <a:bodyPr>
            <a:noAutofit/>
          </a:bodyPr>
          <a:lstStyle>
            <a:lvl1pPr algn="ctr">
              <a:defRPr sz="4800">
                <a:solidFill>
                  <a:schemeClr val="bg1"/>
                </a:solidFill>
              </a:defRPr>
            </a:lvl1pPr>
          </a:lstStyle>
          <a:p>
            <a:r>
              <a:rPr lang="da-DK"/>
              <a:t>Click to edit Master title style</a:t>
            </a:r>
            <a:endParaRPr lang="da-DK" dirty="0"/>
          </a:p>
        </p:txBody>
      </p:sp>
      <p:pic>
        <p:nvPicPr>
          <p:cNvPr id="7" name="Grafik 8" descr="Ein Bild, das Text enthält.&#10;&#10;Automatisch generierte Beschreibung">
            <a:extLst>
              <a:ext uri="{FF2B5EF4-FFF2-40B4-BE49-F238E27FC236}">
                <a16:creationId xmlns:a16="http://schemas.microsoft.com/office/drawing/2014/main" id="{387B6010-C5DC-4780-8233-743248D5B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0331" y="4289250"/>
            <a:ext cx="6471336" cy="1964066"/>
          </a:xfrm>
          <a:prstGeom prst="rect">
            <a:avLst/>
          </a:prstGeom>
        </p:spPr>
      </p:pic>
    </p:spTree>
    <p:extLst>
      <p:ext uri="{BB962C8B-B14F-4D97-AF65-F5344CB8AC3E}">
        <p14:creationId xmlns:p14="http://schemas.microsoft.com/office/powerpoint/2010/main" val="51945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rcantec - Billede m. tekst">
    <p:spTree>
      <p:nvGrpSpPr>
        <p:cNvPr id="1" name=""/>
        <p:cNvGrpSpPr/>
        <p:nvPr/>
      </p:nvGrpSpPr>
      <p:grpSpPr>
        <a:xfrm>
          <a:off x="0" y="0"/>
          <a:ext cx="0" cy="0"/>
          <a:chOff x="0" y="0"/>
          <a:chExt cx="0" cy="0"/>
        </a:xfrm>
      </p:grpSpPr>
      <p:sp>
        <p:nvSpPr>
          <p:cNvPr id="13" name="Pladsholder til indhold 2">
            <a:extLst>
              <a:ext uri="{FF2B5EF4-FFF2-40B4-BE49-F238E27FC236}">
                <a16:creationId xmlns:a16="http://schemas.microsoft.com/office/drawing/2014/main" id="{870EE7FD-C073-418F-BF51-A9BCEB9C65B7}"/>
              </a:ext>
            </a:extLst>
          </p:cNvPr>
          <p:cNvSpPr>
            <a:spLocks noGrp="1" noChangeAspect="1"/>
          </p:cNvSpPr>
          <p:nvPr>
            <p:ph sz="half" idx="1"/>
          </p:nvPr>
        </p:nvSpPr>
        <p:spPr>
          <a:xfrm>
            <a:off x="7819052" y="1555024"/>
            <a:ext cx="3705805" cy="4611600"/>
          </a:xfrm>
        </p:spPr>
        <p:txBody>
          <a:bodyPr>
            <a:normAutofit/>
          </a:bodyPr>
          <a:lstStyle>
            <a:lvl1pPr marL="0" indent="0">
              <a:buNone/>
              <a:defRPr sz="1800"/>
            </a:lvl1pPr>
          </a:lstStyle>
          <a:p>
            <a:pPr lvl="0"/>
            <a:r>
              <a:rPr lang="da-DK"/>
              <a:t>Click to edit Master text styles</a:t>
            </a:r>
          </a:p>
        </p:txBody>
      </p:sp>
      <p:sp>
        <p:nvSpPr>
          <p:cNvPr id="15" name="Pladsholder til billede 14">
            <a:extLst>
              <a:ext uri="{FF2B5EF4-FFF2-40B4-BE49-F238E27FC236}">
                <a16:creationId xmlns:a16="http://schemas.microsoft.com/office/drawing/2014/main" id="{A23CF815-12DA-4B9C-9B04-1013B6FFB478}"/>
              </a:ext>
            </a:extLst>
          </p:cNvPr>
          <p:cNvSpPr>
            <a:spLocks noGrp="1" noChangeAspect="1"/>
          </p:cNvSpPr>
          <p:nvPr>
            <p:ph type="pic" sz="quarter" idx="10"/>
          </p:nvPr>
        </p:nvSpPr>
        <p:spPr>
          <a:xfrm>
            <a:off x="844553" y="1555750"/>
            <a:ext cx="6610606" cy="4618038"/>
          </a:xfrm>
        </p:spPr>
        <p:txBody>
          <a:bodyPr>
            <a:normAutofit/>
          </a:bodyPr>
          <a:lstStyle>
            <a:lvl1pPr marL="0" indent="0">
              <a:buNone/>
              <a:defRPr lang="da-DK" sz="1800" dirty="0"/>
            </a:lvl1pPr>
          </a:lstStyle>
          <a:p>
            <a:r>
              <a:rPr lang="da-DK"/>
              <a:t>Drag picture to placeholder or click icon to add</a:t>
            </a:r>
            <a:endParaRPr lang="da-DK" dirty="0"/>
          </a:p>
        </p:txBody>
      </p:sp>
      <p:cxnSp>
        <p:nvCxnSpPr>
          <p:cNvPr id="8" name="Straight Connector 6">
            <a:extLst>
              <a:ext uri="{FF2B5EF4-FFF2-40B4-BE49-F238E27FC236}">
                <a16:creationId xmlns:a16="http://schemas.microsoft.com/office/drawing/2014/main" id="{AF789955-58EE-46EB-9485-9FB7AEF77CFA}"/>
              </a:ext>
            </a:extLst>
          </p:cNvPr>
          <p:cNvCxnSpPr/>
          <p:nvPr userDrawn="1"/>
        </p:nvCxnSpPr>
        <p:spPr>
          <a:xfrm>
            <a:off x="856074" y="827851"/>
            <a:ext cx="10675526" cy="1882"/>
          </a:xfrm>
          <a:prstGeom prst="line">
            <a:avLst/>
          </a:prstGeom>
          <a:ln>
            <a:solidFill>
              <a:srgbClr val="35535D"/>
            </a:solidFill>
          </a:ln>
        </p:spPr>
        <p:style>
          <a:lnRef idx="2">
            <a:schemeClr val="accent1"/>
          </a:lnRef>
          <a:fillRef idx="0">
            <a:schemeClr val="accent1"/>
          </a:fillRef>
          <a:effectRef idx="1">
            <a:schemeClr val="accent1"/>
          </a:effectRef>
          <a:fontRef idx="minor">
            <a:schemeClr val="tx1"/>
          </a:fontRef>
        </p:style>
      </p:cxnSp>
      <p:sp>
        <p:nvSpPr>
          <p:cNvPr id="9" name="Titel 1">
            <a:extLst>
              <a:ext uri="{FF2B5EF4-FFF2-40B4-BE49-F238E27FC236}">
                <a16:creationId xmlns:a16="http://schemas.microsoft.com/office/drawing/2014/main" id="{C90DAE86-4459-44EC-B18F-0F9ACA36FF40}"/>
              </a:ext>
            </a:extLst>
          </p:cNvPr>
          <p:cNvSpPr>
            <a:spLocks noGrp="1"/>
          </p:cNvSpPr>
          <p:nvPr>
            <p:ph type="title" hasCustomPrompt="1"/>
          </p:nvPr>
        </p:nvSpPr>
        <p:spPr>
          <a:xfrm>
            <a:off x="847607" y="482139"/>
            <a:ext cx="6885288" cy="914400"/>
          </a:xfrm>
          <a:prstGeom prst="rect">
            <a:avLst/>
          </a:prstGeom>
        </p:spPr>
        <p:txBody>
          <a:bodyPr anchor="t">
            <a:noAutofit/>
          </a:bodyPr>
          <a:lstStyle>
            <a:lvl1pPr>
              <a:lnSpc>
                <a:spcPct val="70000"/>
              </a:lnSpc>
              <a:defRPr>
                <a:solidFill>
                  <a:srgbClr val="35535D"/>
                </a:solidFill>
              </a:defRPr>
            </a:lvl1pPr>
          </a:lstStyle>
          <a:p>
            <a:r>
              <a:rPr lang="da-DK" dirty="0"/>
              <a:t>Overskrift</a:t>
            </a:r>
            <a:br>
              <a:rPr lang="da-DK" dirty="0"/>
            </a:br>
            <a:br>
              <a:rPr lang="da-DK" dirty="0"/>
            </a:br>
            <a:r>
              <a:rPr lang="da-DK" dirty="0"/>
              <a:t>Underoverskrift</a:t>
            </a:r>
          </a:p>
        </p:txBody>
      </p:sp>
      <p:pic>
        <p:nvPicPr>
          <p:cNvPr id="10" name="Grafik 8" descr="Ein Bild, das Text enthält.&#10;&#10;Automatisch generierte Beschreibung">
            <a:extLst>
              <a:ext uri="{FF2B5EF4-FFF2-40B4-BE49-F238E27FC236}">
                <a16:creationId xmlns:a16="http://schemas.microsoft.com/office/drawing/2014/main" id="{5740C191-A6EA-46FA-A8F2-121407847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8458" y="202199"/>
            <a:ext cx="1733142" cy="526013"/>
          </a:xfrm>
          <a:prstGeom prst="rect">
            <a:avLst/>
          </a:prstGeom>
        </p:spPr>
      </p:pic>
    </p:spTree>
    <p:extLst>
      <p:ext uri="{BB962C8B-B14F-4D97-AF65-F5344CB8AC3E}">
        <p14:creationId xmlns:p14="http://schemas.microsoft.com/office/powerpoint/2010/main" val="3559558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299275"/>
            <a:ext cx="10515600" cy="51917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481667"/>
            <a:ext cx="10515600" cy="4695296"/>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49780581"/>
      </p:ext>
    </p:extLst>
  </p:cSld>
  <p:clrMap bg1="lt1" tx1="dk1" bg2="lt2" tx2="dk2" accent1="accent1" accent2="accent2" accent3="accent3" accent4="accent4" accent5="accent5" accent6="accent6" hlink="hlink" folHlink="folHlink"/>
  <p:sldLayoutIdLst>
    <p:sldLayoutId id="2147483649" r:id="rId1"/>
    <p:sldLayoutId id="2147483657" r:id="rId2"/>
  </p:sldLayoutIdLst>
  <p:txStyles>
    <p:titleStyle>
      <a:lvl1pPr algn="l" defTabSz="914400" rtl="0" eaLnBrk="1" latinLnBrk="0" hangingPunct="1">
        <a:lnSpc>
          <a:spcPct val="90000"/>
        </a:lnSpc>
        <a:spcBef>
          <a:spcPct val="0"/>
        </a:spcBef>
        <a:buNone/>
        <a:defRPr sz="2200" b="1" i="0" kern="1200">
          <a:solidFill>
            <a:schemeClr val="tx1"/>
          </a:solidFill>
          <a:latin typeface="Verdan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Verdan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JxLmz-g2XM&amp;feature=emb_rel_end" TargetMode="External"/><Relationship Id="rId2" Type="http://schemas.openxmlformats.org/officeDocument/2006/relationships/hyperlink" Target="https://www.youtube.com/watch?v=g-Ma_e65bHc"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7063A8-84F5-48B7-B497-C381632B7069}"/>
              </a:ext>
            </a:extLst>
          </p:cNvPr>
          <p:cNvSpPr>
            <a:spLocks noGrp="1"/>
          </p:cNvSpPr>
          <p:nvPr>
            <p:ph type="title"/>
          </p:nvPr>
        </p:nvSpPr>
        <p:spPr/>
        <p:txBody>
          <a:bodyPr/>
          <a:lstStyle/>
          <a:p>
            <a:r>
              <a:rPr lang="en-US"/>
              <a:t>IO Link</a:t>
            </a:r>
            <a:br>
              <a:rPr lang="en-US"/>
            </a:br>
            <a:r>
              <a:rPr lang="en-US"/>
              <a:t>with IFM and TIA portal
</a:t>
            </a:r>
            <a:endParaRPr lang="da-DK" dirty="0"/>
          </a:p>
        </p:txBody>
      </p:sp>
    </p:spTree>
    <p:extLst>
      <p:ext uri="{BB962C8B-B14F-4D97-AF65-F5344CB8AC3E}">
        <p14:creationId xmlns:p14="http://schemas.microsoft.com/office/powerpoint/2010/main" val="131581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7608" y="1474470"/>
            <a:ext cx="5960696" cy="5038090"/>
          </a:xfrm>
        </p:spPr>
        <p:txBody>
          <a:bodyPr>
            <a:normAutofit lnSpcReduction="10000"/>
          </a:bodyPr>
          <a:lstStyle/>
          <a:p>
            <a:r>
              <a:rPr lang="en-US" dirty="0"/>
              <a:t>All IO-Link devices (sensors or actuators) must have an IO-Link Device Description (IODD) file 
This is used by the IO-Link master for identification, data interpretation and configuration.
</a:t>
            </a:r>
          </a:p>
          <a:p>
            <a:r>
              <a:rPr lang="en-US" dirty="0"/>
              <a:t>What IODD contains:
- Data necessary for communication</a:t>
            </a:r>
          </a:p>
          <a:p>
            <a:r>
              <a:rPr lang="en-US" dirty="0"/>
              <a:t>- Device parameters
- Identification information
- Process and diagnostic information
- An image of the device and manufacturer's logo
  IODD files are XML files
- The structure of IODD is outlined in the IEC             61131-9 standard.</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IODD Files</a:t>
            </a:r>
            <a:br>
              <a:rPr lang="da-DK"/>
            </a:br>
            <a:r>
              <a:rPr lang="da-DK"/>
              <a:t>
</a:t>
            </a:r>
            <a:endParaRPr lang="da-DK" dirty="0"/>
          </a:p>
        </p:txBody>
      </p:sp>
      <p:pic>
        <p:nvPicPr>
          <p:cNvPr id="5" name="Billede 4"/>
          <p:cNvPicPr>
            <a:picLocks noChangeAspect="1"/>
          </p:cNvPicPr>
          <p:nvPr/>
        </p:nvPicPr>
        <p:blipFill>
          <a:blip r:embed="rId2"/>
          <a:stretch>
            <a:fillRect/>
          </a:stretch>
        </p:blipFill>
        <p:spPr>
          <a:xfrm>
            <a:off x="6713855" y="939339"/>
            <a:ext cx="4819650" cy="4038600"/>
          </a:xfrm>
          <a:prstGeom prst="rect">
            <a:avLst/>
          </a:prstGeom>
        </p:spPr>
      </p:pic>
      <p:pic>
        <p:nvPicPr>
          <p:cNvPr id="3" name="Billede 2"/>
          <p:cNvPicPr>
            <a:picLocks noChangeAspect="1"/>
          </p:cNvPicPr>
          <p:nvPr/>
        </p:nvPicPr>
        <p:blipFill>
          <a:blip r:embed="rId3"/>
          <a:stretch>
            <a:fillRect/>
          </a:stretch>
        </p:blipFill>
        <p:spPr>
          <a:xfrm>
            <a:off x="9404258" y="4136476"/>
            <a:ext cx="2340701" cy="2376084"/>
          </a:xfrm>
          <a:prstGeom prst="rect">
            <a:avLst/>
          </a:prstGeom>
        </p:spPr>
      </p:pic>
    </p:spTree>
    <p:extLst>
      <p:ext uri="{BB962C8B-B14F-4D97-AF65-F5344CB8AC3E}">
        <p14:creationId xmlns:p14="http://schemas.microsoft.com/office/powerpoint/2010/main" val="405933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49"/>
            <a:ext cx="2861685" cy="4958261"/>
          </a:xfrm>
        </p:spPr>
        <p:txBody>
          <a:bodyPr>
            <a:normAutofit/>
          </a:bodyPr>
          <a:lstStyle/>
          <a:p>
            <a:r>
              <a:rPr lang="en-US" dirty="0"/>
              <a:t>IFM has developed a software LR-Device.</a:t>
            </a:r>
          </a:p>
          <a:p>
            <a:r>
              <a:rPr lang="en-US" dirty="0"/>
              <a:t>
Setup is used for:</a:t>
            </a:r>
          </a:p>
          <a:p>
            <a:pPr marL="285750" indent="-285750">
              <a:buFont typeface="Arial" panose="020B0604020202020204" pitchFamily="34" charset="0"/>
              <a:buChar char="•"/>
            </a:pPr>
            <a:r>
              <a:rPr lang="en-US" dirty="0"/>
              <a:t>Changing setups on masts and connected device.</a:t>
            </a:r>
          </a:p>
          <a:p>
            <a:pPr marL="971550" lvl="1" indent="-285750"/>
            <a:r>
              <a:rPr lang="en-US" dirty="0"/>
              <a:t>Parameter
IP-add.
Naming.</a:t>
            </a:r>
          </a:p>
          <a:p>
            <a:pPr marL="285750" indent="-285750">
              <a:buFont typeface="Arial" panose="020B0604020202020204" pitchFamily="34" charset="0"/>
              <a:buChar char="•"/>
            </a:pPr>
            <a:r>
              <a:rPr lang="en-US" dirty="0"/>
              <a:t>Managing IODD files</a:t>
            </a:r>
          </a:p>
          <a:p>
            <a:pPr marL="971550" lvl="1" indent="-285750"/>
            <a:r>
              <a:rPr lang="en-US" dirty="0"/>
              <a:t>If devices from suppliers other than IFM are used, they are easily installed in LR-Device</a:t>
            </a:r>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da-DK" dirty="0"/>
              <a:t>IO Link</a:t>
            </a:r>
            <a:br>
              <a:rPr lang="da-DK" dirty="0"/>
            </a:br>
            <a:br>
              <a:rPr lang="da-DK" dirty="0"/>
            </a:br>
            <a:r>
              <a:rPr lang="da-DK" dirty="0"/>
              <a:t>IFM LR-DEVICE</a:t>
            </a:r>
          </a:p>
        </p:txBody>
      </p:sp>
      <p:pic>
        <p:nvPicPr>
          <p:cNvPr id="6" name="Billede 5" descr="Et billede, der indeholder tekst, computer, skærmbillede, forskellig&#10;&#10;Automatisk genereret beskrivelse">
            <a:extLst>
              <a:ext uri="{FF2B5EF4-FFF2-40B4-BE49-F238E27FC236}">
                <a16:creationId xmlns:a16="http://schemas.microsoft.com/office/drawing/2014/main" id="{9FA03482-60E5-480A-B0D4-40543099BFB0}"/>
              </a:ext>
            </a:extLst>
          </p:cNvPr>
          <p:cNvPicPr/>
          <p:nvPr/>
        </p:nvPicPr>
        <p:blipFill rotWithShape="1">
          <a:blip r:embed="rId2" cstate="print">
            <a:extLst>
              <a:ext uri="{28A0092B-C50C-407E-A947-70E740481C1C}">
                <a14:useLocalDpi xmlns:a14="http://schemas.microsoft.com/office/drawing/2010/main" val="0"/>
              </a:ext>
            </a:extLst>
          </a:blip>
          <a:srcRect t="11734"/>
          <a:stretch/>
        </p:blipFill>
        <p:spPr bwMode="auto">
          <a:xfrm>
            <a:off x="3777412" y="2171019"/>
            <a:ext cx="7782395" cy="3943251"/>
          </a:xfrm>
          <a:prstGeom prst="rect">
            <a:avLst/>
          </a:prstGeom>
          <a:ln>
            <a:noFill/>
          </a:ln>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3365081D-4D9F-4326-9118-8154997BF35E}"/>
              </a:ext>
            </a:extLst>
          </p:cNvPr>
          <p:cNvPicPr/>
          <p:nvPr/>
        </p:nvPicPr>
        <p:blipFill>
          <a:blip r:embed="rId3">
            <a:extLst>
              <a:ext uri="{28A0092B-C50C-407E-A947-70E740481C1C}">
                <a14:useLocalDpi xmlns:a14="http://schemas.microsoft.com/office/drawing/2010/main" val="0"/>
              </a:ext>
            </a:extLst>
          </a:blip>
          <a:stretch>
            <a:fillRect/>
          </a:stretch>
        </p:blipFill>
        <p:spPr>
          <a:xfrm>
            <a:off x="3778168" y="1180619"/>
            <a:ext cx="754075" cy="914400"/>
          </a:xfrm>
          <a:prstGeom prst="rect">
            <a:avLst/>
          </a:prstGeom>
        </p:spPr>
      </p:pic>
    </p:spTree>
    <p:extLst>
      <p:ext uri="{BB962C8B-B14F-4D97-AF65-F5344CB8AC3E}">
        <p14:creationId xmlns:p14="http://schemas.microsoft.com/office/powerpoint/2010/main" val="6065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49"/>
            <a:ext cx="2861685" cy="4958261"/>
          </a:xfrm>
        </p:spPr>
        <p:txBody>
          <a:bodyPr>
            <a:normAutofit/>
          </a:bodyPr>
          <a:lstStyle/>
          <a:p>
            <a:r>
              <a:rPr lang="en-US" dirty="0"/>
              <a:t>IFM has developed a software LR-Device.
</a:t>
            </a:r>
          </a:p>
          <a:p>
            <a:r>
              <a:rPr lang="en-US" dirty="0"/>
              <a:t>Cockpit is used for:
</a:t>
            </a:r>
          </a:p>
          <a:p>
            <a:pPr marL="285750" indent="-285750">
              <a:buFont typeface="Arial" panose="020B0604020202020204" pitchFamily="34" charset="0"/>
              <a:buChar char="•"/>
            </a:pPr>
            <a:r>
              <a:rPr lang="en-US" dirty="0"/>
              <a:t>Displaying process values
Functional check
Debugging
Graph with history
Time axis can be set</a:t>
            </a:r>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da-DK" dirty="0"/>
              <a:t>IO Link</a:t>
            </a:r>
            <a:br>
              <a:rPr lang="da-DK" dirty="0"/>
            </a:br>
            <a:br>
              <a:rPr lang="da-DK" dirty="0"/>
            </a:br>
            <a:r>
              <a:rPr lang="da-DK" dirty="0"/>
              <a:t>IFM LR-DEVICE</a:t>
            </a:r>
          </a:p>
        </p:txBody>
      </p:sp>
      <p:pic>
        <p:nvPicPr>
          <p:cNvPr id="5" name="Billede 4">
            <a:extLst>
              <a:ext uri="{FF2B5EF4-FFF2-40B4-BE49-F238E27FC236}">
                <a16:creationId xmlns:a16="http://schemas.microsoft.com/office/drawing/2014/main" id="{3365081D-4D9F-4326-9118-8154997BF35E}"/>
              </a:ext>
            </a:extLst>
          </p:cNvPr>
          <p:cNvPicPr/>
          <p:nvPr/>
        </p:nvPicPr>
        <p:blipFill>
          <a:blip r:embed="rId2">
            <a:extLst>
              <a:ext uri="{28A0092B-C50C-407E-A947-70E740481C1C}">
                <a14:useLocalDpi xmlns:a14="http://schemas.microsoft.com/office/drawing/2010/main" val="0"/>
              </a:ext>
            </a:extLst>
          </a:blip>
          <a:srcRect/>
          <a:stretch/>
        </p:blipFill>
        <p:spPr>
          <a:xfrm>
            <a:off x="3793373" y="1396539"/>
            <a:ext cx="609662" cy="642327"/>
          </a:xfrm>
          <a:prstGeom prst="rect">
            <a:avLst/>
          </a:prstGeom>
        </p:spPr>
      </p:pic>
      <p:pic>
        <p:nvPicPr>
          <p:cNvPr id="7" name="Billede 6">
            <a:extLst>
              <a:ext uri="{FF2B5EF4-FFF2-40B4-BE49-F238E27FC236}">
                <a16:creationId xmlns:a16="http://schemas.microsoft.com/office/drawing/2014/main" id="{8ADD3B9F-59FE-407D-AEC2-7BDD35FBA590}"/>
              </a:ext>
            </a:extLst>
          </p:cNvPr>
          <p:cNvPicPr/>
          <p:nvPr/>
        </p:nvPicPr>
        <p:blipFill rotWithShape="1">
          <a:blip r:embed="rId3"/>
          <a:srcRect r="448"/>
          <a:stretch/>
        </p:blipFill>
        <p:spPr>
          <a:xfrm>
            <a:off x="3783558" y="2131797"/>
            <a:ext cx="7898674" cy="4144148"/>
          </a:xfrm>
          <a:prstGeom prst="rect">
            <a:avLst/>
          </a:prstGeom>
        </p:spPr>
      </p:pic>
    </p:spTree>
    <p:extLst>
      <p:ext uri="{BB962C8B-B14F-4D97-AF65-F5344CB8AC3E}">
        <p14:creationId xmlns:p14="http://schemas.microsoft.com/office/powerpoint/2010/main" val="28694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50"/>
            <a:ext cx="3428117" cy="5062764"/>
          </a:xfrm>
        </p:spPr>
        <p:txBody>
          <a:bodyPr>
            <a:normAutofit lnSpcReduction="10000"/>
          </a:bodyPr>
          <a:lstStyle/>
          <a:p>
            <a:r>
              <a:rPr lang="da-DK" dirty="0" err="1"/>
              <a:t>Communication</a:t>
            </a:r>
            <a:r>
              <a:rPr lang="da-DK" dirty="0"/>
              <a:t> with LR-DEVICE</a:t>
            </a:r>
          </a:p>
          <a:p>
            <a:pPr marL="342900" indent="-342900">
              <a:buFont typeface="+mj-lt"/>
              <a:buAutoNum type="alphaUcPeriod"/>
            </a:pPr>
            <a:r>
              <a:rPr lang="da-DK" dirty="0">
                <a:solidFill>
                  <a:srgbClr val="0000FF"/>
                </a:solidFill>
              </a:rPr>
              <a:t>Via a Profinet port</a:t>
            </a:r>
          </a:p>
          <a:p>
            <a:pPr marL="1028700" lvl="1" indent="-342900"/>
            <a:r>
              <a:rPr lang="da-DK" dirty="0">
                <a:solidFill>
                  <a:srgbClr val="0000FF"/>
                </a:solidFill>
              </a:rPr>
              <a:t>Be </a:t>
            </a:r>
            <a:r>
              <a:rPr lang="da-DK" dirty="0" err="1">
                <a:solidFill>
                  <a:srgbClr val="0000FF"/>
                </a:solidFill>
              </a:rPr>
              <a:t>careful</a:t>
            </a:r>
            <a:r>
              <a:rPr lang="da-DK" dirty="0">
                <a:solidFill>
                  <a:srgbClr val="0000FF"/>
                </a:solidFill>
              </a:rPr>
              <a:t> not to </a:t>
            </a:r>
            <a:r>
              <a:rPr lang="da-DK" dirty="0" err="1">
                <a:solidFill>
                  <a:srgbClr val="0000FF"/>
                </a:solidFill>
              </a:rPr>
              <a:t>interrupt</a:t>
            </a:r>
            <a:r>
              <a:rPr lang="da-DK" dirty="0">
                <a:solidFill>
                  <a:srgbClr val="0000FF"/>
                </a:solidFill>
              </a:rPr>
              <a:t> Profinet</a:t>
            </a:r>
          </a:p>
          <a:p>
            <a:pPr marL="1028700" lvl="1" indent="-342900"/>
            <a:r>
              <a:rPr lang="da-DK" dirty="0" err="1">
                <a:solidFill>
                  <a:srgbClr val="0000FF"/>
                </a:solidFill>
              </a:rPr>
              <a:t>Use</a:t>
            </a:r>
            <a:r>
              <a:rPr lang="da-DK" dirty="0">
                <a:solidFill>
                  <a:srgbClr val="0000FF"/>
                </a:solidFill>
              </a:rPr>
              <a:t> </a:t>
            </a:r>
            <a:r>
              <a:rPr lang="da-DK" dirty="0" err="1">
                <a:solidFill>
                  <a:srgbClr val="0000FF"/>
                </a:solidFill>
              </a:rPr>
              <a:t>only</a:t>
            </a:r>
            <a:r>
              <a:rPr lang="da-DK" dirty="0">
                <a:solidFill>
                  <a:srgbClr val="0000FF"/>
                </a:solidFill>
              </a:rPr>
              <a:t> </a:t>
            </a:r>
            <a:r>
              <a:rPr lang="da-DK" dirty="0" err="1">
                <a:solidFill>
                  <a:srgbClr val="0000FF"/>
                </a:solidFill>
              </a:rPr>
              <a:t>available</a:t>
            </a:r>
            <a:r>
              <a:rPr lang="da-DK" dirty="0">
                <a:solidFill>
                  <a:srgbClr val="0000FF"/>
                </a:solidFill>
              </a:rPr>
              <a:t> ports</a:t>
            </a:r>
          </a:p>
          <a:p>
            <a:pPr marL="342900" indent="-342900">
              <a:buFont typeface="+mj-lt"/>
              <a:buAutoNum type="alphaUcPeriod"/>
            </a:pPr>
            <a:r>
              <a:rPr lang="da-DK" dirty="0">
                <a:solidFill>
                  <a:srgbClr val="0000FF"/>
                </a:solidFill>
              </a:rPr>
              <a:t>Via IOT port</a:t>
            </a:r>
          </a:p>
          <a:p>
            <a:pPr marL="971550" lvl="1" indent="-285750"/>
            <a:r>
              <a:rPr lang="da-DK" dirty="0" err="1">
                <a:solidFill>
                  <a:srgbClr val="0000FF"/>
                </a:solidFill>
              </a:rPr>
              <a:t>Does</a:t>
            </a:r>
            <a:r>
              <a:rPr lang="da-DK" dirty="0">
                <a:solidFill>
                  <a:srgbClr val="0000FF"/>
                </a:solidFill>
              </a:rPr>
              <a:t> not </a:t>
            </a:r>
            <a:r>
              <a:rPr lang="da-DK" dirty="0" err="1">
                <a:solidFill>
                  <a:srgbClr val="0000FF"/>
                </a:solidFill>
              </a:rPr>
              <a:t>disconnect</a:t>
            </a:r>
            <a:r>
              <a:rPr lang="da-DK" dirty="0">
                <a:solidFill>
                  <a:srgbClr val="0000FF"/>
                </a:solidFill>
              </a:rPr>
              <a:t> </a:t>
            </a:r>
            <a:r>
              <a:rPr lang="da-DK" dirty="0" err="1">
                <a:solidFill>
                  <a:srgbClr val="0000FF"/>
                </a:solidFill>
              </a:rPr>
              <a:t>networks</a:t>
            </a:r>
            <a:endParaRPr lang="da-DK" dirty="0">
              <a:solidFill>
                <a:srgbClr val="0000FF"/>
              </a:solidFill>
            </a:endParaRPr>
          </a:p>
          <a:p>
            <a:pPr marL="971550" lvl="1" indent="-285750"/>
            <a:r>
              <a:rPr lang="da-DK" dirty="0">
                <a:solidFill>
                  <a:srgbClr val="0000FF"/>
                </a:solidFill>
              </a:rPr>
              <a:t>More </a:t>
            </a:r>
            <a:r>
              <a:rPr lang="da-DK" dirty="0" err="1">
                <a:solidFill>
                  <a:srgbClr val="0000FF"/>
                </a:solidFill>
              </a:rPr>
              <a:t>secure</a:t>
            </a:r>
            <a:endParaRPr lang="da-DK" dirty="0">
              <a:solidFill>
                <a:srgbClr val="0000FF"/>
              </a:solidFill>
            </a:endParaRPr>
          </a:p>
          <a:p>
            <a:pPr marL="342900" indent="-342900">
              <a:buFont typeface="+mj-lt"/>
              <a:buAutoNum type="arabicPeriod"/>
            </a:pPr>
            <a:r>
              <a:rPr lang="da-DK" dirty="0">
                <a:solidFill>
                  <a:schemeClr val="accent5"/>
                </a:solidFill>
              </a:rPr>
              <a:t>LR-DEVICE auto </a:t>
            </a:r>
            <a:r>
              <a:rPr lang="da-DK" dirty="0" err="1">
                <a:solidFill>
                  <a:schemeClr val="accent5"/>
                </a:solidFill>
              </a:rPr>
              <a:t>scans</a:t>
            </a:r>
            <a:r>
              <a:rPr lang="da-DK" dirty="0">
                <a:solidFill>
                  <a:schemeClr val="accent5"/>
                </a:solidFill>
              </a:rPr>
              <a:t> the </a:t>
            </a:r>
            <a:r>
              <a:rPr lang="da-DK" dirty="0" err="1">
                <a:solidFill>
                  <a:schemeClr val="accent5"/>
                </a:solidFill>
              </a:rPr>
              <a:t>network</a:t>
            </a:r>
            <a:r>
              <a:rPr lang="da-DK" dirty="0">
                <a:solidFill>
                  <a:schemeClr val="accent5"/>
                </a:solidFill>
              </a:rPr>
              <a:t> for masters</a:t>
            </a:r>
          </a:p>
          <a:p>
            <a:pPr marL="1028700" lvl="1" indent="-342900"/>
            <a:r>
              <a:rPr lang="da-DK" dirty="0" err="1">
                <a:solidFill>
                  <a:schemeClr val="accent5"/>
                </a:solidFill>
              </a:rPr>
              <a:t>Doesn't</a:t>
            </a:r>
            <a:r>
              <a:rPr lang="da-DK" dirty="0">
                <a:solidFill>
                  <a:schemeClr val="accent5"/>
                </a:solidFill>
              </a:rPr>
              <a:t> it </a:t>
            </a:r>
            <a:r>
              <a:rPr lang="da-DK" dirty="0" err="1">
                <a:solidFill>
                  <a:schemeClr val="accent5"/>
                </a:solidFill>
              </a:rPr>
              <a:t>work</a:t>
            </a:r>
            <a:r>
              <a:rPr lang="da-DK" dirty="0">
                <a:solidFill>
                  <a:schemeClr val="accent5"/>
                </a:solidFill>
              </a:rPr>
              <a:t> </a:t>
            </a:r>
            <a:r>
              <a:rPr lang="da-DK" dirty="0" err="1">
                <a:solidFill>
                  <a:schemeClr val="accent5"/>
                </a:solidFill>
              </a:rPr>
              <a:t>then</a:t>
            </a:r>
            <a:r>
              <a:rPr lang="da-DK" dirty="0">
                <a:solidFill>
                  <a:schemeClr val="accent5"/>
                </a:solidFill>
              </a:rPr>
              <a:t> point 2</a:t>
            </a:r>
          </a:p>
          <a:p>
            <a:pPr marL="342900" indent="-342900">
              <a:buFont typeface="+mj-lt"/>
              <a:buAutoNum type="arabicPeriod"/>
            </a:pPr>
            <a:r>
              <a:rPr lang="da-DK" dirty="0">
                <a:solidFill>
                  <a:schemeClr val="accent5"/>
                </a:solidFill>
              </a:rPr>
              <a:t>By </a:t>
            </a:r>
            <a:r>
              <a:rPr lang="da-DK" dirty="0" err="1">
                <a:solidFill>
                  <a:schemeClr val="accent5"/>
                </a:solidFill>
              </a:rPr>
              <a:t>pressing</a:t>
            </a:r>
            <a:r>
              <a:rPr lang="da-DK" dirty="0">
                <a:solidFill>
                  <a:schemeClr val="accent5"/>
                </a:solidFill>
              </a:rPr>
              <a:t> Device+, the IP </a:t>
            </a:r>
            <a:r>
              <a:rPr lang="da-DK" dirty="0" err="1">
                <a:solidFill>
                  <a:schemeClr val="accent5"/>
                </a:solidFill>
              </a:rPr>
              <a:t>add</a:t>
            </a:r>
            <a:r>
              <a:rPr lang="da-DK" dirty="0">
                <a:solidFill>
                  <a:schemeClr val="accent5"/>
                </a:solidFill>
              </a:rPr>
              <a:t>. on the master </a:t>
            </a:r>
            <a:r>
              <a:rPr lang="da-DK" dirty="0" err="1">
                <a:solidFill>
                  <a:schemeClr val="accent5"/>
                </a:solidFill>
              </a:rPr>
              <a:t>entered</a:t>
            </a:r>
            <a:r>
              <a:rPr lang="da-DK" dirty="0">
                <a:solidFill>
                  <a:schemeClr val="accent5"/>
                </a:solidFill>
              </a:rPr>
              <a:t> </a:t>
            </a:r>
            <a:r>
              <a:rPr lang="da-DK" dirty="0" err="1">
                <a:solidFill>
                  <a:schemeClr val="accent5"/>
                </a:solidFill>
              </a:rPr>
              <a:t>directly</a:t>
            </a:r>
            <a:endParaRPr lang="da-DK" dirty="0">
              <a:solidFill>
                <a:schemeClr val="accent5"/>
              </a:solidFill>
            </a:endParaRPr>
          </a:p>
          <a:p>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da-DK" dirty="0"/>
              <a:t>IO Link</a:t>
            </a:r>
            <a:br>
              <a:rPr lang="da-DK" dirty="0"/>
            </a:br>
            <a:br>
              <a:rPr lang="da-DK" dirty="0"/>
            </a:br>
            <a:r>
              <a:rPr lang="da-DK" dirty="0"/>
              <a:t>IFM LR-DEVICE</a:t>
            </a:r>
          </a:p>
        </p:txBody>
      </p:sp>
      <p:pic>
        <p:nvPicPr>
          <p:cNvPr id="13" name="Billede 12">
            <a:extLst>
              <a:ext uri="{FF2B5EF4-FFF2-40B4-BE49-F238E27FC236}">
                <a16:creationId xmlns:a16="http://schemas.microsoft.com/office/drawing/2014/main" id="{E88A4333-055A-4FDC-AC4D-23F929FC99E5}"/>
              </a:ext>
            </a:extLst>
          </p:cNvPr>
          <p:cNvPicPr>
            <a:picLocks noChangeAspect="1"/>
          </p:cNvPicPr>
          <p:nvPr/>
        </p:nvPicPr>
        <p:blipFill>
          <a:blip r:embed="rId2"/>
          <a:stretch>
            <a:fillRect/>
          </a:stretch>
        </p:blipFill>
        <p:spPr>
          <a:xfrm>
            <a:off x="4345576" y="1520582"/>
            <a:ext cx="7272531" cy="3393327"/>
          </a:xfrm>
          <a:prstGeom prst="rect">
            <a:avLst/>
          </a:prstGeom>
        </p:spPr>
      </p:pic>
      <p:sp>
        <p:nvSpPr>
          <p:cNvPr id="6" name="Tekstfelt 269">
            <a:extLst>
              <a:ext uri="{FF2B5EF4-FFF2-40B4-BE49-F238E27FC236}">
                <a16:creationId xmlns:a16="http://schemas.microsoft.com/office/drawing/2014/main" id="{E6B5FA71-6746-4356-9A03-35A0AF30EFAA}"/>
              </a:ext>
            </a:extLst>
          </p:cNvPr>
          <p:cNvSpPr txBox="1"/>
          <p:nvPr/>
        </p:nvSpPr>
        <p:spPr>
          <a:xfrm>
            <a:off x="6534419" y="1425664"/>
            <a:ext cx="1825810" cy="454460"/>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da-DK" sz="1600" kern="1400" dirty="0">
                <a:ea typeface="Times New Roman" panose="02020603050405020304" pitchFamily="18" charset="0"/>
                <a:cs typeface="Calibri" panose="020F0502020204030204" pitchFamily="34" charset="0"/>
              </a:rPr>
              <a:t>A</a:t>
            </a:r>
            <a:r>
              <a:rPr lang="da-DK" sz="1600" kern="1400" dirty="0">
                <a:effectLst/>
                <a:ea typeface="Times New Roman" panose="02020603050405020304" pitchFamily="18" charset="0"/>
                <a:cs typeface="Calibri" panose="020F0502020204030204" pitchFamily="34" charset="0"/>
              </a:rPr>
              <a:t>. Via Profinet</a:t>
            </a:r>
          </a:p>
        </p:txBody>
      </p:sp>
      <p:cxnSp>
        <p:nvCxnSpPr>
          <p:cNvPr id="7" name="Lige pilforbindelse 6">
            <a:extLst>
              <a:ext uri="{FF2B5EF4-FFF2-40B4-BE49-F238E27FC236}">
                <a16:creationId xmlns:a16="http://schemas.microsoft.com/office/drawing/2014/main" id="{BF972BC7-34F1-40B7-B01D-39A656568A83}"/>
              </a:ext>
            </a:extLst>
          </p:cNvPr>
          <p:cNvCxnSpPr>
            <a:cxnSpLocks/>
          </p:cNvCxnSpPr>
          <p:nvPr/>
        </p:nvCxnSpPr>
        <p:spPr>
          <a:xfrm flipH="1">
            <a:off x="6848842" y="1880124"/>
            <a:ext cx="1" cy="661370"/>
          </a:xfrm>
          <a:prstGeom prst="straightConnector1">
            <a:avLst/>
          </a:prstGeom>
          <a:ln>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8" name="Lige pilforbindelse 7">
            <a:extLst>
              <a:ext uri="{FF2B5EF4-FFF2-40B4-BE49-F238E27FC236}">
                <a16:creationId xmlns:a16="http://schemas.microsoft.com/office/drawing/2014/main" id="{6223A75F-67A6-495E-B002-E8832555AB67}"/>
              </a:ext>
            </a:extLst>
          </p:cNvPr>
          <p:cNvCxnSpPr>
            <a:cxnSpLocks/>
          </p:cNvCxnSpPr>
          <p:nvPr/>
        </p:nvCxnSpPr>
        <p:spPr>
          <a:xfrm>
            <a:off x="8094742" y="1880124"/>
            <a:ext cx="1553431" cy="506321"/>
          </a:xfrm>
          <a:prstGeom prst="straightConnector1">
            <a:avLst/>
          </a:prstGeom>
          <a:ln>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9" name="Tekstfelt 278">
            <a:extLst>
              <a:ext uri="{FF2B5EF4-FFF2-40B4-BE49-F238E27FC236}">
                <a16:creationId xmlns:a16="http://schemas.microsoft.com/office/drawing/2014/main" id="{D168BE1B-2ABA-47B9-83BE-36B349E8EE7C}"/>
              </a:ext>
            </a:extLst>
          </p:cNvPr>
          <p:cNvSpPr txBox="1"/>
          <p:nvPr/>
        </p:nvSpPr>
        <p:spPr>
          <a:xfrm>
            <a:off x="9501796" y="1210490"/>
            <a:ext cx="1653883" cy="310092"/>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da-DK" sz="1400" kern="1400" dirty="0">
                <a:ea typeface="Times New Roman" panose="02020603050405020304" pitchFamily="18" charset="0"/>
                <a:cs typeface="Calibri" panose="020F0502020204030204" pitchFamily="34" charset="0"/>
              </a:rPr>
              <a:t>B</a:t>
            </a:r>
            <a:r>
              <a:rPr lang="da-DK" sz="1400" kern="1400" dirty="0">
                <a:effectLst/>
                <a:ea typeface="Times New Roman" panose="02020603050405020304" pitchFamily="18" charset="0"/>
                <a:cs typeface="Calibri" panose="020F0502020204030204" pitchFamily="34" charset="0"/>
              </a:rPr>
              <a:t>. Via </a:t>
            </a:r>
            <a:r>
              <a:rPr lang="da-DK" sz="1400" kern="1400" dirty="0" err="1">
                <a:effectLst/>
                <a:ea typeface="Times New Roman" panose="02020603050405020304" pitchFamily="18" charset="0"/>
                <a:cs typeface="Calibri" panose="020F0502020204030204" pitchFamily="34" charset="0"/>
              </a:rPr>
              <a:t>IoT</a:t>
            </a:r>
            <a:r>
              <a:rPr lang="da-DK" sz="1400" kern="1400" dirty="0">
                <a:effectLst/>
                <a:ea typeface="Times New Roman" panose="02020603050405020304" pitchFamily="18" charset="0"/>
                <a:cs typeface="Calibri" panose="020F0502020204030204" pitchFamily="34" charset="0"/>
              </a:rPr>
              <a:t> port</a:t>
            </a:r>
          </a:p>
        </p:txBody>
      </p:sp>
      <p:cxnSp>
        <p:nvCxnSpPr>
          <p:cNvPr id="10" name="Lige pilforbindelse 9">
            <a:extLst>
              <a:ext uri="{FF2B5EF4-FFF2-40B4-BE49-F238E27FC236}">
                <a16:creationId xmlns:a16="http://schemas.microsoft.com/office/drawing/2014/main" id="{DA404F6E-3749-4A2B-A744-EC947CB15D98}"/>
              </a:ext>
            </a:extLst>
          </p:cNvPr>
          <p:cNvCxnSpPr>
            <a:cxnSpLocks/>
          </p:cNvCxnSpPr>
          <p:nvPr/>
        </p:nvCxnSpPr>
        <p:spPr>
          <a:xfrm flipH="1">
            <a:off x="9843985" y="1520582"/>
            <a:ext cx="439601" cy="1069499"/>
          </a:xfrm>
          <a:prstGeom prst="straightConnector1">
            <a:avLst/>
          </a:prstGeom>
          <a:ln>
            <a:solidFill>
              <a:srgbClr val="0000FF"/>
            </a:solidFill>
            <a:tailEnd type="triangle"/>
          </a:ln>
        </p:spPr>
        <p:style>
          <a:lnRef idx="1">
            <a:schemeClr val="accent2"/>
          </a:lnRef>
          <a:fillRef idx="0">
            <a:schemeClr val="accent2"/>
          </a:fillRef>
          <a:effectRef idx="0">
            <a:schemeClr val="accent2"/>
          </a:effectRef>
          <a:fontRef idx="minor">
            <a:schemeClr val="tx1"/>
          </a:fontRef>
        </p:style>
      </p:cxnSp>
      <p:pic>
        <p:nvPicPr>
          <p:cNvPr id="25" name="Billede 24">
            <a:extLst>
              <a:ext uri="{FF2B5EF4-FFF2-40B4-BE49-F238E27FC236}">
                <a16:creationId xmlns:a16="http://schemas.microsoft.com/office/drawing/2014/main" id="{28C42EA9-8648-43C4-A098-04EA0EEDF072}"/>
              </a:ext>
            </a:extLst>
          </p:cNvPr>
          <p:cNvPicPr>
            <a:picLocks noChangeAspect="1"/>
          </p:cNvPicPr>
          <p:nvPr/>
        </p:nvPicPr>
        <p:blipFill>
          <a:blip r:embed="rId3"/>
          <a:stretch>
            <a:fillRect/>
          </a:stretch>
        </p:blipFill>
        <p:spPr>
          <a:xfrm>
            <a:off x="4427188" y="3901440"/>
            <a:ext cx="7263826" cy="2717074"/>
          </a:xfrm>
          <a:prstGeom prst="rect">
            <a:avLst/>
          </a:prstGeom>
        </p:spPr>
      </p:pic>
    </p:spTree>
    <p:extLst>
      <p:ext uri="{BB962C8B-B14F-4D97-AF65-F5344CB8AC3E}">
        <p14:creationId xmlns:p14="http://schemas.microsoft.com/office/powerpoint/2010/main" val="121915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50"/>
            <a:ext cx="3428117" cy="5062764"/>
          </a:xfrm>
        </p:spPr>
        <p:txBody>
          <a:bodyPr/>
          <a:lstStyle/>
          <a:p>
            <a:r>
              <a:rPr lang="en-US" dirty="0"/>
              <a:t>Troubleshooting with LR-DEVICE</a:t>
            </a:r>
          </a:p>
          <a:p>
            <a:pPr marL="285750" indent="-285750">
              <a:buFont typeface="Arial" panose="020B0604020202020204" pitchFamily="34" charset="0"/>
              <a:buChar char="•"/>
            </a:pPr>
            <a:r>
              <a:rPr lang="en-US" dirty="0"/>
              <a:t>AL1060 is a great tool when troubleshooting
When sensor configuration</a:t>
            </a:r>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da-DK" dirty="0"/>
              <a:t>IO Link</a:t>
            </a:r>
            <a:br>
              <a:rPr lang="da-DK" dirty="0"/>
            </a:br>
            <a:br>
              <a:rPr lang="da-DK" dirty="0"/>
            </a:br>
            <a:r>
              <a:rPr lang="da-DK" dirty="0"/>
              <a:t>IFM LR-DEVICE</a:t>
            </a:r>
          </a:p>
        </p:txBody>
      </p:sp>
      <p:pic>
        <p:nvPicPr>
          <p:cNvPr id="12" name="Billede 11">
            <a:extLst>
              <a:ext uri="{FF2B5EF4-FFF2-40B4-BE49-F238E27FC236}">
                <a16:creationId xmlns:a16="http://schemas.microsoft.com/office/drawing/2014/main" id="{33465EC6-A6D5-4E46-BE65-3C60C3305D83}"/>
              </a:ext>
            </a:extLst>
          </p:cNvPr>
          <p:cNvPicPr>
            <a:picLocks noChangeAspect="1"/>
          </p:cNvPicPr>
          <p:nvPr/>
        </p:nvPicPr>
        <p:blipFill>
          <a:blip r:embed="rId2"/>
          <a:stretch>
            <a:fillRect/>
          </a:stretch>
        </p:blipFill>
        <p:spPr>
          <a:xfrm>
            <a:off x="7136103" y="1251492"/>
            <a:ext cx="4390313" cy="1868050"/>
          </a:xfrm>
          <a:prstGeom prst="rect">
            <a:avLst/>
          </a:prstGeom>
        </p:spPr>
      </p:pic>
      <p:pic>
        <p:nvPicPr>
          <p:cNvPr id="5" name="Billede 4">
            <a:extLst>
              <a:ext uri="{FF2B5EF4-FFF2-40B4-BE49-F238E27FC236}">
                <a16:creationId xmlns:a16="http://schemas.microsoft.com/office/drawing/2014/main" id="{E494F694-37A1-4193-A034-8D474B7F4975}"/>
              </a:ext>
            </a:extLst>
          </p:cNvPr>
          <p:cNvPicPr>
            <a:picLocks noChangeAspect="1"/>
          </p:cNvPicPr>
          <p:nvPr/>
        </p:nvPicPr>
        <p:blipFill rotWithShape="1">
          <a:blip r:embed="rId3"/>
          <a:srcRect l="15697" t="3596"/>
          <a:stretch/>
        </p:blipFill>
        <p:spPr>
          <a:xfrm>
            <a:off x="5355259" y="1005201"/>
            <a:ext cx="1628343" cy="2788791"/>
          </a:xfrm>
          <a:prstGeom prst="rect">
            <a:avLst/>
          </a:prstGeom>
        </p:spPr>
      </p:pic>
      <p:pic>
        <p:nvPicPr>
          <p:cNvPr id="15" name="Billede 14">
            <a:extLst>
              <a:ext uri="{FF2B5EF4-FFF2-40B4-BE49-F238E27FC236}">
                <a16:creationId xmlns:a16="http://schemas.microsoft.com/office/drawing/2014/main" id="{78F7F461-D12D-4060-A14A-76843F83A95B}"/>
              </a:ext>
            </a:extLst>
          </p:cNvPr>
          <p:cNvPicPr>
            <a:picLocks noChangeAspect="1"/>
          </p:cNvPicPr>
          <p:nvPr/>
        </p:nvPicPr>
        <p:blipFill>
          <a:blip r:embed="rId4"/>
          <a:stretch>
            <a:fillRect/>
          </a:stretch>
        </p:blipFill>
        <p:spPr>
          <a:xfrm>
            <a:off x="3129602" y="3888895"/>
            <a:ext cx="8588624" cy="2637403"/>
          </a:xfrm>
          <a:prstGeom prst="rect">
            <a:avLst/>
          </a:prstGeom>
        </p:spPr>
      </p:pic>
    </p:spTree>
    <p:extLst>
      <p:ext uri="{BB962C8B-B14F-4D97-AF65-F5344CB8AC3E}">
        <p14:creationId xmlns:p14="http://schemas.microsoft.com/office/powerpoint/2010/main" val="175252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7608" y="1474470"/>
            <a:ext cx="5177272" cy="5038090"/>
          </a:xfrm>
        </p:spPr>
        <p:txBody>
          <a:bodyPr>
            <a:normAutofit/>
          </a:bodyPr>
          <a:lstStyle/>
          <a:p>
            <a:r>
              <a:rPr lang="en-US"/>
              <a:t>When an IO Link master module is to be connected to a PLC, it is typically done using a fieldbus system such as Profinet or EtherNet/IP.
In order for the PLC programming software to know what IO Link master system is being connected, a file with information must usually be installed in the PLC software.
These files are named for Profinet "GDSLM" and for EtherNet/IP "EDS".
Typically, these files can be downloaded from the website of the manufacturer of the IO Link master.
</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en-US"/>
              <a:t>IO Link</a:t>
            </a:r>
            <a:br>
              <a:rPr lang="en-US"/>
            </a:br>
            <a:br>
              <a:rPr lang="en-US"/>
            </a:br>
            <a:r>
              <a:rPr lang="en-US"/>
              <a:t>GDS/EDS files
</a:t>
            </a:r>
            <a:endParaRPr lang="da-DK" dirty="0"/>
          </a:p>
        </p:txBody>
      </p:sp>
      <p:pic>
        <p:nvPicPr>
          <p:cNvPr id="6" name="Billede 5"/>
          <p:cNvPicPr>
            <a:picLocks noChangeAspect="1"/>
          </p:cNvPicPr>
          <p:nvPr/>
        </p:nvPicPr>
        <p:blipFill rotWithShape="1">
          <a:blip r:embed="rId2"/>
          <a:srcRect b="28279"/>
          <a:stretch/>
        </p:blipFill>
        <p:spPr>
          <a:xfrm>
            <a:off x="6482080" y="1158239"/>
            <a:ext cx="5022017" cy="2011681"/>
          </a:xfrm>
          <a:prstGeom prst="rect">
            <a:avLst/>
          </a:prstGeom>
        </p:spPr>
      </p:pic>
      <p:pic>
        <p:nvPicPr>
          <p:cNvPr id="7" name="Billede 6"/>
          <p:cNvPicPr>
            <a:picLocks noChangeAspect="1"/>
          </p:cNvPicPr>
          <p:nvPr/>
        </p:nvPicPr>
        <p:blipFill>
          <a:blip r:embed="rId3"/>
          <a:stretch>
            <a:fillRect/>
          </a:stretch>
        </p:blipFill>
        <p:spPr>
          <a:xfrm>
            <a:off x="6604000" y="3993515"/>
            <a:ext cx="4988560" cy="1892553"/>
          </a:xfrm>
          <a:prstGeom prst="rect">
            <a:avLst/>
          </a:prstGeom>
        </p:spPr>
      </p:pic>
      <p:sp>
        <p:nvSpPr>
          <p:cNvPr id="8" name="Rektangel 7"/>
          <p:cNvSpPr/>
          <p:nvPr/>
        </p:nvSpPr>
        <p:spPr>
          <a:xfrm>
            <a:off x="6482080" y="3065195"/>
            <a:ext cx="6096000" cy="646331"/>
          </a:xfrm>
          <a:prstGeom prst="rect">
            <a:avLst/>
          </a:prstGeom>
        </p:spPr>
        <p:txBody>
          <a:bodyPr>
            <a:spAutoFit/>
          </a:bodyPr>
          <a:lstStyle/>
          <a:p>
            <a:r>
              <a:rPr lang="en-US" dirty="0">
                <a:latin typeface="MyriadPro-Regular"/>
              </a:rPr>
              <a:t>Configuration of a PROFINET network</a:t>
            </a:r>
          </a:p>
          <a:p>
            <a:r>
              <a:rPr lang="da-DK" dirty="0">
                <a:latin typeface="MyriadPro-Regular"/>
              </a:rPr>
              <a:t>with </a:t>
            </a:r>
            <a:r>
              <a:rPr lang="da-DK" dirty="0" err="1">
                <a:latin typeface="MyriadPro-Regular"/>
              </a:rPr>
              <a:t>lower-level</a:t>
            </a:r>
            <a:r>
              <a:rPr lang="da-DK" dirty="0">
                <a:latin typeface="MyriadPro-Regular"/>
              </a:rPr>
              <a:t> IO-Link masters</a:t>
            </a:r>
            <a:endParaRPr lang="da-DK" dirty="0"/>
          </a:p>
        </p:txBody>
      </p:sp>
      <p:sp>
        <p:nvSpPr>
          <p:cNvPr id="9" name="Rektangel 8"/>
          <p:cNvSpPr/>
          <p:nvPr/>
        </p:nvSpPr>
        <p:spPr>
          <a:xfrm>
            <a:off x="6604000" y="5991275"/>
            <a:ext cx="6096000" cy="646331"/>
          </a:xfrm>
          <a:prstGeom prst="rect">
            <a:avLst/>
          </a:prstGeom>
        </p:spPr>
        <p:txBody>
          <a:bodyPr>
            <a:spAutoFit/>
          </a:bodyPr>
          <a:lstStyle/>
          <a:p>
            <a:r>
              <a:rPr lang="en-US" dirty="0">
                <a:latin typeface="MyriadPro-Regular"/>
              </a:rPr>
              <a:t>Configuration of a </a:t>
            </a:r>
            <a:r>
              <a:rPr lang="en-US" dirty="0" err="1">
                <a:latin typeface="MyriadPro-Regular"/>
              </a:rPr>
              <a:t>EtherNet</a:t>
            </a:r>
            <a:r>
              <a:rPr lang="en-US" dirty="0">
                <a:latin typeface="MyriadPro-Regular"/>
              </a:rPr>
              <a:t>/IP network</a:t>
            </a:r>
          </a:p>
          <a:p>
            <a:r>
              <a:rPr lang="da-DK" dirty="0">
                <a:latin typeface="MyriadPro-Regular"/>
              </a:rPr>
              <a:t>with </a:t>
            </a:r>
            <a:r>
              <a:rPr lang="da-DK" dirty="0" err="1">
                <a:latin typeface="MyriadPro-Regular"/>
              </a:rPr>
              <a:t>lower-level</a:t>
            </a:r>
            <a:r>
              <a:rPr lang="da-DK" dirty="0">
                <a:latin typeface="MyriadPro-Regular"/>
              </a:rPr>
              <a:t> IO-Link masters</a:t>
            </a:r>
            <a:endParaRPr lang="da-DK" dirty="0"/>
          </a:p>
        </p:txBody>
      </p:sp>
    </p:spTree>
    <p:extLst>
      <p:ext uri="{BB962C8B-B14F-4D97-AF65-F5344CB8AC3E}">
        <p14:creationId xmlns:p14="http://schemas.microsoft.com/office/powerpoint/2010/main" val="299585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49"/>
            <a:ext cx="3181309" cy="4958261"/>
          </a:xfrm>
        </p:spPr>
        <p:txBody>
          <a:bodyPr>
            <a:normAutofit/>
          </a:bodyPr>
          <a:lstStyle/>
          <a:p>
            <a:r>
              <a:rPr lang="en-US" dirty="0"/>
              <a:t>When the IO master is installed in TIA:</a:t>
            </a:r>
          </a:p>
          <a:p>
            <a:pPr marL="342900" indent="-342900">
              <a:buFont typeface="+mj-lt"/>
              <a:buAutoNum type="arabicPeriod"/>
            </a:pPr>
            <a:r>
              <a:rPr lang="en-US" dirty="0"/>
              <a:t>Add master in "network view“</a:t>
            </a:r>
          </a:p>
          <a:p>
            <a:pPr marL="342900" indent="-342900">
              <a:buFont typeface="+mj-lt"/>
              <a:buAutoNum type="arabicPeriod"/>
            </a:pPr>
            <a:r>
              <a:rPr lang="en-US" dirty="0"/>
              <a:t>Establish connection to PLC.</a:t>
            </a:r>
          </a:p>
          <a:p>
            <a:pPr marL="342900" indent="-342900">
              <a:buFont typeface="+mj-lt"/>
              <a:buAutoNum type="arabicPeriod"/>
            </a:pPr>
            <a:r>
              <a:rPr lang="en-US" dirty="0"/>
              <a:t>Checking the IP add.</a:t>
            </a:r>
          </a:p>
          <a:p>
            <a:pPr marL="342900" indent="-342900">
              <a:buFont typeface="+mj-lt"/>
              <a:buAutoNum type="arabicPeriod"/>
            </a:pPr>
            <a:r>
              <a:rPr lang="en-US" dirty="0"/>
              <a:t>Change the IP add, if necessary.</a:t>
            </a:r>
          </a:p>
          <a:p>
            <a:pPr marL="342900" indent="-342900">
              <a:buFont typeface="+mj-lt"/>
              <a:buAutoNum type="arabicPeriod"/>
            </a:pPr>
            <a:r>
              <a:rPr lang="en-US" dirty="0"/>
              <a:t>Enter Device name.</a:t>
            </a:r>
          </a:p>
          <a:p>
            <a:pPr marL="342900" indent="-342900">
              <a:buFont typeface="+mj-lt"/>
              <a:buAutoNum type="arabicPeriod"/>
            </a:pPr>
            <a:r>
              <a:rPr lang="en-US" dirty="0"/>
              <a:t>Transfer to PLC</a:t>
            </a:r>
          </a:p>
          <a:p>
            <a:pPr marL="342900" indent="-342900">
              <a:buFont typeface="+mj-lt"/>
              <a:buAutoNum type="arabicPeriod"/>
            </a:pPr>
            <a:r>
              <a:rPr lang="en-US" dirty="0"/>
              <a:t>Assign Device name</a:t>
            </a:r>
          </a:p>
          <a:p>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da-DK"/>
              <a:t>IO Link</a:t>
            </a:r>
            <a:br>
              <a:rPr lang="da-DK"/>
            </a:br>
            <a:br>
              <a:rPr lang="da-DK"/>
            </a:br>
            <a:r>
              <a:rPr lang="da-DK"/>
              <a:t>TIA setup
</a:t>
            </a:r>
            <a:endParaRPr lang="da-DK" dirty="0"/>
          </a:p>
        </p:txBody>
      </p:sp>
      <p:pic>
        <p:nvPicPr>
          <p:cNvPr id="10" name="Billede 9" descr="Et billede, der indeholder tekst, skærmbillede, computer, indendørs&#10;&#10;Automatisk genereret beskrivelse">
            <a:extLst>
              <a:ext uri="{FF2B5EF4-FFF2-40B4-BE49-F238E27FC236}">
                <a16:creationId xmlns:a16="http://schemas.microsoft.com/office/drawing/2014/main" id="{85E31838-977D-4539-9EAE-C09FB6E1E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262" y="1307662"/>
            <a:ext cx="7324342" cy="5296400"/>
          </a:xfrm>
          <a:prstGeom prst="rect">
            <a:avLst/>
          </a:prstGeom>
        </p:spPr>
      </p:pic>
      <p:sp>
        <p:nvSpPr>
          <p:cNvPr id="12" name="Rektangel: afrundede hjørner 11">
            <a:extLst>
              <a:ext uri="{FF2B5EF4-FFF2-40B4-BE49-F238E27FC236}">
                <a16:creationId xmlns:a16="http://schemas.microsoft.com/office/drawing/2014/main" id="{27C34C3F-9135-4783-B0E2-6AC96D19D980}"/>
              </a:ext>
            </a:extLst>
          </p:cNvPr>
          <p:cNvSpPr/>
          <p:nvPr/>
        </p:nvSpPr>
        <p:spPr>
          <a:xfrm>
            <a:off x="6554739" y="1886436"/>
            <a:ext cx="205164" cy="21978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3" name="Rektangel: afrundede hjørner 12">
            <a:extLst>
              <a:ext uri="{FF2B5EF4-FFF2-40B4-BE49-F238E27FC236}">
                <a16:creationId xmlns:a16="http://schemas.microsoft.com/office/drawing/2014/main" id="{7381116C-DB0D-4DBD-96F6-75CEFB00081C}"/>
              </a:ext>
            </a:extLst>
          </p:cNvPr>
          <p:cNvSpPr/>
          <p:nvPr/>
        </p:nvSpPr>
        <p:spPr>
          <a:xfrm>
            <a:off x="7250021" y="4707048"/>
            <a:ext cx="661083" cy="117220"/>
          </a:xfrm>
          <a:prstGeom prst="roundRect">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4" name="Rektangel: afrundede hjørner 13">
            <a:extLst>
              <a:ext uri="{FF2B5EF4-FFF2-40B4-BE49-F238E27FC236}">
                <a16:creationId xmlns:a16="http://schemas.microsoft.com/office/drawing/2014/main" id="{9ABD8F91-3C77-435F-9FE9-D9F95CA309E9}"/>
              </a:ext>
            </a:extLst>
          </p:cNvPr>
          <p:cNvSpPr/>
          <p:nvPr/>
        </p:nvSpPr>
        <p:spPr>
          <a:xfrm>
            <a:off x="6777001" y="5644810"/>
            <a:ext cx="1156896" cy="28474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cxnSp>
        <p:nvCxnSpPr>
          <p:cNvPr id="16" name="Lige pilforbindelse 15">
            <a:extLst>
              <a:ext uri="{FF2B5EF4-FFF2-40B4-BE49-F238E27FC236}">
                <a16:creationId xmlns:a16="http://schemas.microsoft.com/office/drawing/2014/main" id="{5813E6A0-90BA-458D-ABBE-72E57971E206}"/>
              </a:ext>
            </a:extLst>
          </p:cNvPr>
          <p:cNvCxnSpPr/>
          <p:nvPr/>
        </p:nvCxnSpPr>
        <p:spPr>
          <a:xfrm flipH="1" flipV="1">
            <a:off x="8299269" y="2943497"/>
            <a:ext cx="2185851" cy="117565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 name="Lige pilforbindelse 17">
            <a:extLst>
              <a:ext uri="{FF2B5EF4-FFF2-40B4-BE49-F238E27FC236}">
                <a16:creationId xmlns:a16="http://schemas.microsoft.com/office/drawing/2014/main" id="{36A6DE47-59C3-4CDD-810C-34994743E57A}"/>
              </a:ext>
            </a:extLst>
          </p:cNvPr>
          <p:cNvCxnSpPr/>
          <p:nvPr/>
        </p:nvCxnSpPr>
        <p:spPr>
          <a:xfrm flipH="1" flipV="1">
            <a:off x="6096000" y="2743200"/>
            <a:ext cx="1881440" cy="11321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9" name="Tekstfelt 18">
            <a:extLst>
              <a:ext uri="{FF2B5EF4-FFF2-40B4-BE49-F238E27FC236}">
                <a16:creationId xmlns:a16="http://schemas.microsoft.com/office/drawing/2014/main" id="{A456283E-74DA-4E27-B36D-C5FCCBCDADDC}"/>
              </a:ext>
            </a:extLst>
          </p:cNvPr>
          <p:cNvSpPr txBox="1"/>
          <p:nvPr/>
        </p:nvSpPr>
        <p:spPr>
          <a:xfrm>
            <a:off x="8621486" y="2833669"/>
            <a:ext cx="330925" cy="369332"/>
          </a:xfrm>
          <a:prstGeom prst="rect">
            <a:avLst/>
          </a:prstGeom>
          <a:noFill/>
        </p:spPr>
        <p:txBody>
          <a:bodyPr wrap="square" rtlCol="0">
            <a:spAutoFit/>
          </a:bodyPr>
          <a:lstStyle/>
          <a:p>
            <a:r>
              <a:rPr lang="da-DK" dirty="0">
                <a:solidFill>
                  <a:schemeClr val="accent5"/>
                </a:solidFill>
              </a:rPr>
              <a:t>1</a:t>
            </a:r>
          </a:p>
        </p:txBody>
      </p:sp>
      <p:sp>
        <p:nvSpPr>
          <p:cNvPr id="20" name="Tekstfelt 19">
            <a:extLst>
              <a:ext uri="{FF2B5EF4-FFF2-40B4-BE49-F238E27FC236}">
                <a16:creationId xmlns:a16="http://schemas.microsoft.com/office/drawing/2014/main" id="{F150724E-8311-440C-BEB1-C11DDA256899}"/>
              </a:ext>
            </a:extLst>
          </p:cNvPr>
          <p:cNvSpPr txBox="1"/>
          <p:nvPr/>
        </p:nvSpPr>
        <p:spPr>
          <a:xfrm>
            <a:off x="6598282" y="2464337"/>
            <a:ext cx="330925" cy="369332"/>
          </a:xfrm>
          <a:prstGeom prst="rect">
            <a:avLst/>
          </a:prstGeom>
          <a:noFill/>
        </p:spPr>
        <p:txBody>
          <a:bodyPr wrap="square" rtlCol="0">
            <a:spAutoFit/>
          </a:bodyPr>
          <a:lstStyle/>
          <a:p>
            <a:r>
              <a:rPr lang="da-DK" dirty="0">
                <a:solidFill>
                  <a:schemeClr val="accent5"/>
                </a:solidFill>
              </a:rPr>
              <a:t>2</a:t>
            </a:r>
          </a:p>
        </p:txBody>
      </p:sp>
      <p:sp>
        <p:nvSpPr>
          <p:cNvPr id="21" name="Tekstfelt 20">
            <a:extLst>
              <a:ext uri="{FF2B5EF4-FFF2-40B4-BE49-F238E27FC236}">
                <a16:creationId xmlns:a16="http://schemas.microsoft.com/office/drawing/2014/main" id="{36D24B83-B183-4A53-A82E-E88C29942814}"/>
              </a:ext>
            </a:extLst>
          </p:cNvPr>
          <p:cNvSpPr txBox="1"/>
          <p:nvPr/>
        </p:nvSpPr>
        <p:spPr>
          <a:xfrm>
            <a:off x="6820544" y="1821562"/>
            <a:ext cx="330925" cy="369332"/>
          </a:xfrm>
          <a:prstGeom prst="rect">
            <a:avLst/>
          </a:prstGeom>
          <a:noFill/>
        </p:spPr>
        <p:txBody>
          <a:bodyPr wrap="square" rtlCol="0">
            <a:spAutoFit/>
          </a:bodyPr>
          <a:lstStyle/>
          <a:p>
            <a:r>
              <a:rPr lang="da-DK" dirty="0">
                <a:solidFill>
                  <a:schemeClr val="accent5"/>
                </a:solidFill>
              </a:rPr>
              <a:t>3</a:t>
            </a:r>
          </a:p>
        </p:txBody>
      </p:sp>
      <p:sp>
        <p:nvSpPr>
          <p:cNvPr id="22" name="Tekstfelt 21">
            <a:extLst>
              <a:ext uri="{FF2B5EF4-FFF2-40B4-BE49-F238E27FC236}">
                <a16:creationId xmlns:a16="http://schemas.microsoft.com/office/drawing/2014/main" id="{C300E82E-5BC9-456C-ADD2-CCCF73E03E2A}"/>
              </a:ext>
            </a:extLst>
          </p:cNvPr>
          <p:cNvSpPr txBox="1"/>
          <p:nvPr/>
        </p:nvSpPr>
        <p:spPr>
          <a:xfrm>
            <a:off x="7957207" y="5447707"/>
            <a:ext cx="330925" cy="369332"/>
          </a:xfrm>
          <a:prstGeom prst="rect">
            <a:avLst/>
          </a:prstGeom>
          <a:noFill/>
        </p:spPr>
        <p:txBody>
          <a:bodyPr wrap="square" rtlCol="0">
            <a:spAutoFit/>
          </a:bodyPr>
          <a:lstStyle/>
          <a:p>
            <a:r>
              <a:rPr lang="da-DK" dirty="0">
                <a:solidFill>
                  <a:schemeClr val="accent5"/>
                </a:solidFill>
              </a:rPr>
              <a:t>5</a:t>
            </a:r>
          </a:p>
        </p:txBody>
      </p:sp>
      <p:sp>
        <p:nvSpPr>
          <p:cNvPr id="23" name="Tekstfelt 22">
            <a:extLst>
              <a:ext uri="{FF2B5EF4-FFF2-40B4-BE49-F238E27FC236}">
                <a16:creationId xmlns:a16="http://schemas.microsoft.com/office/drawing/2014/main" id="{1C1BA121-296B-428F-8275-7EFD26D60F01}"/>
              </a:ext>
            </a:extLst>
          </p:cNvPr>
          <p:cNvSpPr txBox="1"/>
          <p:nvPr/>
        </p:nvSpPr>
        <p:spPr>
          <a:xfrm>
            <a:off x="7925189" y="4572283"/>
            <a:ext cx="330925" cy="369332"/>
          </a:xfrm>
          <a:prstGeom prst="rect">
            <a:avLst/>
          </a:prstGeom>
          <a:noFill/>
        </p:spPr>
        <p:txBody>
          <a:bodyPr wrap="square" rtlCol="0">
            <a:spAutoFit/>
          </a:bodyPr>
          <a:lstStyle/>
          <a:p>
            <a:r>
              <a:rPr lang="da-DK" dirty="0">
                <a:solidFill>
                  <a:schemeClr val="accent5"/>
                </a:solidFill>
              </a:rPr>
              <a:t>4</a:t>
            </a:r>
          </a:p>
        </p:txBody>
      </p:sp>
      <p:sp>
        <p:nvSpPr>
          <p:cNvPr id="24" name="Tekstfelt 23">
            <a:extLst>
              <a:ext uri="{FF2B5EF4-FFF2-40B4-BE49-F238E27FC236}">
                <a16:creationId xmlns:a16="http://schemas.microsoft.com/office/drawing/2014/main" id="{5D4B560A-9510-480C-BDED-0CF83FCBB250}"/>
              </a:ext>
            </a:extLst>
          </p:cNvPr>
          <p:cNvSpPr txBox="1"/>
          <p:nvPr/>
        </p:nvSpPr>
        <p:spPr>
          <a:xfrm>
            <a:off x="9589356" y="4572283"/>
            <a:ext cx="330925" cy="369332"/>
          </a:xfrm>
          <a:prstGeom prst="rect">
            <a:avLst/>
          </a:prstGeom>
          <a:noFill/>
        </p:spPr>
        <p:txBody>
          <a:bodyPr wrap="square" rtlCol="0">
            <a:spAutoFit/>
          </a:bodyPr>
          <a:lstStyle/>
          <a:p>
            <a:r>
              <a:rPr lang="da-DK" dirty="0">
                <a:solidFill>
                  <a:schemeClr val="accent5"/>
                </a:solidFill>
              </a:rPr>
              <a:t>7</a:t>
            </a:r>
          </a:p>
        </p:txBody>
      </p:sp>
      <p:sp>
        <p:nvSpPr>
          <p:cNvPr id="25" name="Rektangel: afrundede hjørner 24">
            <a:extLst>
              <a:ext uri="{FF2B5EF4-FFF2-40B4-BE49-F238E27FC236}">
                <a16:creationId xmlns:a16="http://schemas.microsoft.com/office/drawing/2014/main" id="{944BB017-8360-495C-8429-B0ECB058AB3E}"/>
              </a:ext>
            </a:extLst>
          </p:cNvPr>
          <p:cNvSpPr/>
          <p:nvPr/>
        </p:nvSpPr>
        <p:spPr>
          <a:xfrm>
            <a:off x="5635985" y="1486465"/>
            <a:ext cx="205164" cy="21978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pic>
        <p:nvPicPr>
          <p:cNvPr id="26" name="Billede 25" descr="Et billede, der indeholder tekst, skærmbillede, computer, indendørs&#10;&#10;Automatisk genereret beskrivelse">
            <a:extLst>
              <a:ext uri="{FF2B5EF4-FFF2-40B4-BE49-F238E27FC236}">
                <a16:creationId xmlns:a16="http://schemas.microsoft.com/office/drawing/2014/main" id="{59BC9AAD-26B8-4E41-8BB0-759AFA370F98}"/>
              </a:ext>
            </a:extLst>
          </p:cNvPr>
          <p:cNvPicPr/>
          <p:nvPr/>
        </p:nvPicPr>
        <p:blipFill rotWithShape="1">
          <a:blip r:embed="rId3"/>
          <a:srcRect l="50000" t="37050" r="36387" b="30146"/>
          <a:stretch/>
        </p:blipFill>
        <p:spPr bwMode="auto">
          <a:xfrm>
            <a:off x="8651320" y="4119153"/>
            <a:ext cx="962943" cy="1328553"/>
          </a:xfrm>
          <a:prstGeom prst="rect">
            <a:avLst/>
          </a:prstGeom>
          <a:ln>
            <a:noFill/>
          </a:ln>
          <a:extLst>
            <a:ext uri="{53640926-AAD7-44D8-BBD7-CCE9431645EC}">
              <a14:shadowObscured xmlns:a14="http://schemas.microsoft.com/office/drawing/2010/main"/>
            </a:ext>
          </a:extLst>
        </p:spPr>
      </p:pic>
      <p:sp>
        <p:nvSpPr>
          <p:cNvPr id="27" name="Tekstfelt 26">
            <a:extLst>
              <a:ext uri="{FF2B5EF4-FFF2-40B4-BE49-F238E27FC236}">
                <a16:creationId xmlns:a16="http://schemas.microsoft.com/office/drawing/2014/main" id="{AC38CBEB-8007-4C0F-86EF-C92D9DBE60E0}"/>
              </a:ext>
            </a:extLst>
          </p:cNvPr>
          <p:cNvSpPr txBox="1"/>
          <p:nvPr/>
        </p:nvSpPr>
        <p:spPr>
          <a:xfrm>
            <a:off x="5993549" y="1548939"/>
            <a:ext cx="330925" cy="369332"/>
          </a:xfrm>
          <a:prstGeom prst="rect">
            <a:avLst/>
          </a:prstGeom>
          <a:noFill/>
        </p:spPr>
        <p:txBody>
          <a:bodyPr wrap="square" rtlCol="0">
            <a:spAutoFit/>
          </a:bodyPr>
          <a:lstStyle/>
          <a:p>
            <a:r>
              <a:rPr lang="da-DK" dirty="0">
                <a:solidFill>
                  <a:schemeClr val="accent5"/>
                </a:solidFill>
              </a:rPr>
              <a:t>6</a:t>
            </a:r>
          </a:p>
        </p:txBody>
      </p:sp>
      <p:sp>
        <p:nvSpPr>
          <p:cNvPr id="28" name="Rektangel: afrundede hjørner 27">
            <a:extLst>
              <a:ext uri="{FF2B5EF4-FFF2-40B4-BE49-F238E27FC236}">
                <a16:creationId xmlns:a16="http://schemas.microsoft.com/office/drawing/2014/main" id="{162B0BA9-1631-4487-9D23-5CB2E718F4F1}"/>
              </a:ext>
            </a:extLst>
          </p:cNvPr>
          <p:cNvSpPr/>
          <p:nvPr/>
        </p:nvSpPr>
        <p:spPr>
          <a:xfrm>
            <a:off x="8605287" y="4089820"/>
            <a:ext cx="1008976" cy="135788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3" name="Rektangel: afrundede hjørner 2">
            <a:extLst>
              <a:ext uri="{FF2B5EF4-FFF2-40B4-BE49-F238E27FC236}">
                <a16:creationId xmlns:a16="http://schemas.microsoft.com/office/drawing/2014/main" id="{A6D7589D-B488-404C-BBB1-978465E5EF7B}"/>
              </a:ext>
            </a:extLst>
          </p:cNvPr>
          <p:cNvSpPr/>
          <p:nvPr/>
        </p:nvSpPr>
        <p:spPr>
          <a:xfrm>
            <a:off x="7088777" y="3063834"/>
            <a:ext cx="841163" cy="16170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98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p:bldP spid="20" grpId="0"/>
      <p:bldP spid="21" grpId="0"/>
      <p:bldP spid="22" grpId="0"/>
      <p:bldP spid="23" grpId="0"/>
      <p:bldP spid="24" grpId="0"/>
      <p:bldP spid="25" grpId="0" animBg="1"/>
      <p:bldP spid="27" grpId="0"/>
      <p:bldP spid="28"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49"/>
            <a:ext cx="2865298" cy="4958261"/>
          </a:xfrm>
        </p:spPr>
        <p:txBody>
          <a:bodyPr>
            <a:normAutofit/>
          </a:bodyPr>
          <a:lstStyle/>
          <a:p>
            <a:r>
              <a:rPr lang="en-US" dirty="0"/>
              <a:t>Configuring the master:</a:t>
            </a:r>
          </a:p>
          <a:p>
            <a:pPr marL="285750" indent="-285750">
              <a:buFont typeface="Arial" panose="020B0604020202020204" pitchFamily="34" charset="0"/>
              <a:buChar char="•"/>
            </a:pPr>
            <a:r>
              <a:rPr lang="en-US" dirty="0"/>
              <a:t>On the ports, I/O data must be assigned
The amount must fit the device connected to the port 
For IFM devices you can see it in an "IO device description pdf" 
It can be found on IFM's website</a:t>
            </a:r>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da-DK"/>
              <a:t>IO Link</a:t>
            </a:r>
            <a:br>
              <a:rPr lang="da-DK"/>
            </a:br>
            <a:br>
              <a:rPr lang="da-DK"/>
            </a:br>
            <a:r>
              <a:rPr lang="da-DK"/>
              <a:t>TIA Setup
</a:t>
            </a:r>
            <a:endParaRPr lang="da-DK" dirty="0"/>
          </a:p>
        </p:txBody>
      </p:sp>
      <p:pic>
        <p:nvPicPr>
          <p:cNvPr id="5" name="Billede 4">
            <a:extLst>
              <a:ext uri="{FF2B5EF4-FFF2-40B4-BE49-F238E27FC236}">
                <a16:creationId xmlns:a16="http://schemas.microsoft.com/office/drawing/2014/main" id="{F0B34E55-49CF-4A4A-89CD-29F35D542EC2}"/>
              </a:ext>
            </a:extLst>
          </p:cNvPr>
          <p:cNvPicPr/>
          <p:nvPr/>
        </p:nvPicPr>
        <p:blipFill>
          <a:blip r:embed="rId2"/>
          <a:stretch>
            <a:fillRect/>
          </a:stretch>
        </p:blipFill>
        <p:spPr>
          <a:xfrm>
            <a:off x="4972595" y="4668876"/>
            <a:ext cx="6151426" cy="1950719"/>
          </a:xfrm>
          <a:prstGeom prst="rect">
            <a:avLst/>
          </a:prstGeom>
          <a:ln>
            <a:solidFill>
              <a:schemeClr val="accent5"/>
            </a:solidFill>
          </a:ln>
        </p:spPr>
      </p:pic>
      <p:pic>
        <p:nvPicPr>
          <p:cNvPr id="6" name="Billede 5" descr="Et billede, der indeholder tekst, skærmbillede, computer, indendørs&#10;&#10;Automatisk genereret beskrivelse">
            <a:extLst>
              <a:ext uri="{FF2B5EF4-FFF2-40B4-BE49-F238E27FC236}">
                <a16:creationId xmlns:a16="http://schemas.microsoft.com/office/drawing/2014/main" id="{818539CE-9ED6-4867-8CE3-C44940C3B3D9}"/>
              </a:ext>
            </a:extLst>
          </p:cNvPr>
          <p:cNvPicPr/>
          <p:nvPr/>
        </p:nvPicPr>
        <p:blipFill rotWithShape="1">
          <a:blip r:embed="rId3"/>
          <a:srcRect l="19130" b="52031"/>
          <a:stretch/>
        </p:blipFill>
        <p:spPr bwMode="auto">
          <a:xfrm>
            <a:off x="4223658" y="1215035"/>
            <a:ext cx="7327265" cy="2896681"/>
          </a:xfrm>
          <a:prstGeom prst="rect">
            <a:avLst/>
          </a:prstGeom>
          <a:ln>
            <a:noFill/>
          </a:ln>
          <a:extLst>
            <a:ext uri="{53640926-AAD7-44D8-BBD7-CCE9431645EC}">
              <a14:shadowObscured xmlns:a14="http://schemas.microsoft.com/office/drawing/2010/main"/>
            </a:ext>
          </a:extLst>
        </p:spPr>
      </p:pic>
      <p:sp>
        <p:nvSpPr>
          <p:cNvPr id="7" name="Tekstfelt 6">
            <a:extLst>
              <a:ext uri="{FF2B5EF4-FFF2-40B4-BE49-F238E27FC236}">
                <a16:creationId xmlns:a16="http://schemas.microsoft.com/office/drawing/2014/main" id="{4AA04A83-477E-4B6B-B5A5-0459F7176AA7}"/>
              </a:ext>
            </a:extLst>
          </p:cNvPr>
          <p:cNvSpPr txBox="1"/>
          <p:nvPr/>
        </p:nvSpPr>
        <p:spPr>
          <a:xfrm>
            <a:off x="6454639" y="4299544"/>
            <a:ext cx="3448594" cy="646331"/>
          </a:xfrm>
          <a:prstGeom prst="rect">
            <a:avLst/>
          </a:prstGeom>
          <a:noFill/>
        </p:spPr>
        <p:txBody>
          <a:bodyPr wrap="square">
            <a:spAutoFit/>
          </a:bodyPr>
          <a:lstStyle/>
          <a:p>
            <a:r>
              <a:rPr lang="da-DK"/>
              <a:t>"IO device description pdf" 
</a:t>
            </a:r>
            <a:endParaRPr lang="da-DK" dirty="0"/>
          </a:p>
        </p:txBody>
      </p:sp>
    </p:spTree>
    <p:extLst>
      <p:ext uri="{BB962C8B-B14F-4D97-AF65-F5344CB8AC3E}">
        <p14:creationId xmlns:p14="http://schemas.microsoft.com/office/powerpoint/2010/main" val="31339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50"/>
            <a:ext cx="3705805" cy="4611600"/>
          </a:xfrm>
        </p:spPr>
        <p:txBody>
          <a:bodyPr>
            <a:normAutofit/>
          </a:bodyPr>
          <a:lstStyle/>
          <a:p>
            <a:r>
              <a:rPr lang="en-US" dirty="0"/>
              <a:t>Connected type check based on ID and Vender codes
</a:t>
            </a:r>
          </a:p>
          <a:p>
            <a:r>
              <a:rPr lang="en-US" dirty="0"/>
              <a:t>Backup and Restore when replacing defective device</a:t>
            </a:r>
          </a:p>
          <a:p>
            <a:pPr marL="285750" indent="-285750">
              <a:buFont typeface="Arial" panose="020B0604020202020204" pitchFamily="34" charset="0"/>
              <a:buChar char="•"/>
            </a:pPr>
            <a:r>
              <a:rPr lang="en-US" dirty="0"/>
              <a:t>More options
Choice depends on needs</a:t>
            </a:r>
          </a:p>
          <a:p>
            <a:pPr marL="285750" indent="-285750">
              <a:buFont typeface="Arial" panose="020B0604020202020204" pitchFamily="34" charset="0"/>
              <a:buChar char="•"/>
            </a:pPr>
            <a:endParaRPr lang="en-US" dirty="0"/>
          </a:p>
          <a:p>
            <a:r>
              <a:rPr lang="en-US" dirty="0"/>
              <a:t>Can be activated</a:t>
            </a:r>
          </a:p>
          <a:p>
            <a:pPr marL="285750" indent="-285750">
              <a:buFont typeface="Arial" panose="020B0604020202020204" pitchFamily="34" charset="0"/>
              <a:buChar char="•"/>
            </a:pPr>
            <a:r>
              <a:rPr lang="en-US" dirty="0"/>
              <a:t>Via LR-DEVISE</a:t>
            </a:r>
          </a:p>
          <a:p>
            <a:pPr marL="285750" indent="-285750">
              <a:buFont typeface="Arial" panose="020B0604020202020204" pitchFamily="34" charset="0"/>
              <a:buChar char="•"/>
            </a:pPr>
            <a:r>
              <a:rPr lang="en-US" dirty="0"/>
              <a:t>Via PLC (which is then controlling)</a:t>
            </a:r>
            <a:endParaRPr lang="da-DK" dirty="0"/>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it-IT" dirty="0"/>
              <a:t>IO Link</a:t>
            </a:r>
            <a:br>
              <a:rPr lang="it-IT" dirty="0"/>
            </a:br>
            <a:br>
              <a:rPr lang="it-IT" dirty="0"/>
            </a:br>
            <a:r>
              <a:rPr lang="it-IT" dirty="0"/>
              <a:t>IFM Port Validation / Data Storage 
</a:t>
            </a:r>
            <a:endParaRPr lang="da-DK" dirty="0"/>
          </a:p>
        </p:txBody>
      </p:sp>
      <p:graphicFrame>
        <p:nvGraphicFramePr>
          <p:cNvPr id="3" name="Tabel 2">
            <a:extLst>
              <a:ext uri="{FF2B5EF4-FFF2-40B4-BE49-F238E27FC236}">
                <a16:creationId xmlns:a16="http://schemas.microsoft.com/office/drawing/2014/main" id="{BD787A0F-F636-CAB5-5074-577762D7A176}"/>
              </a:ext>
            </a:extLst>
          </p:cNvPr>
          <p:cNvGraphicFramePr>
            <a:graphicFrameLocks noGrp="1"/>
          </p:cNvGraphicFramePr>
          <p:nvPr>
            <p:extLst>
              <p:ext uri="{D42A27DB-BD31-4B8C-83A1-F6EECF244321}">
                <p14:modId xmlns:p14="http://schemas.microsoft.com/office/powerpoint/2010/main" val="3677782787"/>
              </p:ext>
            </p:extLst>
          </p:nvPr>
        </p:nvGraphicFramePr>
        <p:xfrm>
          <a:off x="4626558" y="1396539"/>
          <a:ext cx="7374549" cy="5295031"/>
        </p:xfrm>
        <a:graphic>
          <a:graphicData uri="http://schemas.openxmlformats.org/drawingml/2006/table">
            <a:tbl>
              <a:tblPr/>
              <a:tblGrid>
                <a:gridCol w="1243264">
                  <a:extLst>
                    <a:ext uri="{9D8B030D-6E8A-4147-A177-3AD203B41FA5}">
                      <a16:colId xmlns:a16="http://schemas.microsoft.com/office/drawing/2014/main" val="3338790238"/>
                    </a:ext>
                  </a:extLst>
                </a:gridCol>
                <a:gridCol w="1559211">
                  <a:extLst>
                    <a:ext uri="{9D8B030D-6E8A-4147-A177-3AD203B41FA5}">
                      <a16:colId xmlns:a16="http://schemas.microsoft.com/office/drawing/2014/main" val="2831486589"/>
                    </a:ext>
                  </a:extLst>
                </a:gridCol>
                <a:gridCol w="1558479">
                  <a:extLst>
                    <a:ext uri="{9D8B030D-6E8A-4147-A177-3AD203B41FA5}">
                      <a16:colId xmlns:a16="http://schemas.microsoft.com/office/drawing/2014/main" val="826137341"/>
                    </a:ext>
                  </a:extLst>
                </a:gridCol>
                <a:gridCol w="1618428">
                  <a:extLst>
                    <a:ext uri="{9D8B030D-6E8A-4147-A177-3AD203B41FA5}">
                      <a16:colId xmlns:a16="http://schemas.microsoft.com/office/drawing/2014/main" val="2663063285"/>
                    </a:ext>
                  </a:extLst>
                </a:gridCol>
                <a:gridCol w="1395167">
                  <a:extLst>
                    <a:ext uri="{9D8B030D-6E8A-4147-A177-3AD203B41FA5}">
                      <a16:colId xmlns:a16="http://schemas.microsoft.com/office/drawing/2014/main" val="2072472906"/>
                    </a:ext>
                  </a:extLst>
                </a:gridCol>
              </a:tblGrid>
              <a:tr h="461119">
                <a:tc>
                  <a:txBody>
                    <a:bodyPr/>
                    <a:lstStyle/>
                    <a:p>
                      <a:pPr algn="l"/>
                      <a:r>
                        <a:rPr lang="da-DK" sz="1200" b="1" kern="1400" dirty="0" err="1">
                          <a:effectLst/>
                          <a:latin typeface="Calibri" panose="020F0502020204030204" pitchFamily="34" charset="0"/>
                          <a:ea typeface="Times New Roman" panose="02020603050405020304" pitchFamily="18" charset="0"/>
                          <a:cs typeface="Calibri" panose="020F0502020204030204" pitchFamily="34" charset="0"/>
                        </a:rPr>
                        <a:t>Possible</a:t>
                      </a:r>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 </a:t>
                      </a:r>
                      <a:r>
                        <a:rPr lang="da-DK" sz="1200" b="1" kern="1400" dirty="0" err="1">
                          <a:effectLst/>
                          <a:latin typeface="Calibri" panose="020F0502020204030204" pitchFamily="34" charset="0"/>
                          <a:ea typeface="Times New Roman" panose="02020603050405020304" pitchFamily="18" charset="0"/>
                          <a:cs typeface="Calibri" panose="020F0502020204030204" pitchFamily="34" charset="0"/>
                        </a:rPr>
                        <a:t>choices</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b="1" kern="1400" dirty="0">
                          <a:effectLst/>
                          <a:latin typeface="Calibri" panose="020F0502020204030204" pitchFamily="34" charset="0"/>
                          <a:ea typeface="Times New Roman" panose="02020603050405020304" pitchFamily="18" charset="0"/>
                          <a:cs typeface="Calibri" panose="020F0502020204030204" pitchFamily="34" charset="0"/>
                        </a:rPr>
                        <a:t>Validation of the IO-Link device</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b="1" kern="1400" dirty="0" err="1">
                          <a:effectLst/>
                          <a:latin typeface="Calibri" panose="020F0502020204030204" pitchFamily="34" charset="0"/>
                          <a:ea typeface="Times New Roman" panose="02020603050405020304" pitchFamily="18" charset="0"/>
                          <a:cs typeface="Calibri" panose="020F0502020204030204" pitchFamily="34" charset="0"/>
                        </a:rPr>
                        <a:t>Storing</a:t>
                      </a:r>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 the parameter </a:t>
                      </a:r>
                      <a:r>
                        <a:rPr lang="da-DK" sz="1200" b="1" kern="1400" dirty="0" err="1">
                          <a:effectLst/>
                          <a:latin typeface="Calibri" panose="020F0502020204030204" pitchFamily="34" charset="0"/>
                          <a:ea typeface="Times New Roman" panose="02020603050405020304" pitchFamily="18" charset="0"/>
                          <a:cs typeface="Calibri" panose="020F0502020204030204" pitchFamily="34" charset="0"/>
                        </a:rPr>
                        <a:t>values</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0" algn="l" defTabSz="914400" rtl="0" eaLnBrk="1" latinLnBrk="0" hangingPunct="1"/>
                      <a:r>
                        <a:rPr lang="da-DK" sz="1200" b="1" kern="1400" dirty="0" err="1">
                          <a:solidFill>
                            <a:schemeClr val="tx1"/>
                          </a:solidFill>
                          <a:effectLst/>
                          <a:latin typeface="Calibri" panose="020F0502020204030204" pitchFamily="34" charset="0"/>
                          <a:cs typeface="Calibri" panose="020F0502020204030204" pitchFamily="34" charset="0"/>
                        </a:rPr>
                        <a:t>Restoring</a:t>
                      </a:r>
                      <a:r>
                        <a:rPr lang="da-DK" sz="1200" b="1" kern="1400" dirty="0">
                          <a:solidFill>
                            <a:schemeClr val="tx1"/>
                          </a:solidFill>
                          <a:effectLst/>
                          <a:latin typeface="Calibri" panose="020F0502020204030204" pitchFamily="34" charset="0"/>
                          <a:cs typeface="Calibri" panose="020F0502020204030204" pitchFamily="34" charset="0"/>
                        </a:rPr>
                        <a:t> the parameter </a:t>
                      </a:r>
                      <a:r>
                        <a:rPr lang="da-DK" sz="1200" b="1" kern="1400" dirty="0" err="1">
                          <a:solidFill>
                            <a:schemeClr val="tx1"/>
                          </a:solidFill>
                          <a:effectLst/>
                          <a:latin typeface="Calibri" panose="020F0502020204030204" pitchFamily="34" charset="0"/>
                          <a:cs typeface="Calibri" panose="020F0502020204030204" pitchFamily="34" charset="0"/>
                        </a:rPr>
                        <a:t>values</a:t>
                      </a:r>
                      <a:endParaRPr lang="da-DK" sz="1200" b="1"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b="1" kern="1400" dirty="0" err="1">
                          <a:effectLst/>
                          <a:latin typeface="Calibri" panose="020F0502020204030204" pitchFamily="34" charset="0"/>
                          <a:ea typeface="Times New Roman" panose="02020603050405020304" pitchFamily="18" charset="0"/>
                          <a:cs typeface="Calibri" panose="020F0502020204030204" pitchFamily="34" charset="0"/>
                        </a:rPr>
                        <a:t>Recommended</a:t>
                      </a:r>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 </a:t>
                      </a:r>
                      <a:r>
                        <a:rPr lang="da-DK" sz="1200" b="1" kern="1400" dirty="0" err="1">
                          <a:effectLst/>
                          <a:latin typeface="Calibri" panose="020F0502020204030204" pitchFamily="34" charset="0"/>
                          <a:ea typeface="Times New Roman" panose="02020603050405020304" pitchFamily="18" charset="0"/>
                          <a:cs typeface="Calibri" panose="020F0502020204030204" pitchFamily="34" charset="0"/>
                        </a:rPr>
                        <a:t>use</a:t>
                      </a:r>
                      <a:r>
                        <a:rPr lang="en-US" sz="1200" b="1" kern="1400" dirty="0">
                          <a:effectLst/>
                          <a:latin typeface="Calibri" panose="020F0502020204030204" pitchFamily="34" charset="0"/>
                          <a:ea typeface="Times New Roman" panose="02020603050405020304" pitchFamily="18" charset="0"/>
                          <a:cs typeface="Calibri" panose="020F0502020204030204" pitchFamily="34" charset="0"/>
                        </a:rPr>
                        <a:t> </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1425337711"/>
                  </a:ext>
                </a:extLst>
              </a:tr>
              <a:tr h="461119">
                <a:tc>
                  <a:txBody>
                    <a:bodyPr/>
                    <a:lstStyle/>
                    <a:p>
                      <a:pPr algn="l"/>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[No check and clear] </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1214116709"/>
                  </a:ext>
                </a:extLst>
              </a:tr>
              <a:tr h="691679">
                <a:tc>
                  <a:txBody>
                    <a:bodyPr/>
                    <a:lstStyle/>
                    <a:p>
                      <a:pPr algn="l"/>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[Type </a:t>
                      </a:r>
                      <a:r>
                        <a:rPr lang="en-US" sz="1200" b="1" kern="1400" dirty="0">
                          <a:effectLst/>
                          <a:latin typeface="Calibri" panose="020F0502020204030204" pitchFamily="34" charset="0"/>
                          <a:ea typeface="Times New Roman" panose="02020603050405020304" pitchFamily="18" charset="0"/>
                          <a:cs typeface="Calibri" panose="020F0502020204030204" pitchFamily="34" charset="0"/>
                        </a:rPr>
                        <a:t>compatible V1.0 device] </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test the compatibility with IO-Link standard V1.0</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2421142379"/>
                  </a:ext>
                </a:extLst>
              </a:tr>
              <a:tr h="691679">
                <a:tc>
                  <a:txBody>
                    <a:bodyPr/>
                    <a:lstStyle/>
                    <a:p>
                      <a:pPr algn="l"/>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[Type </a:t>
                      </a:r>
                      <a:r>
                        <a:rPr lang="en-US" sz="1200" b="1" kern="1400" dirty="0">
                          <a:effectLst/>
                          <a:latin typeface="Calibri" panose="020F0502020204030204" pitchFamily="34" charset="0"/>
                          <a:ea typeface="Times New Roman" panose="02020603050405020304" pitchFamily="18" charset="0"/>
                          <a:cs typeface="Calibri" panose="020F0502020204030204" pitchFamily="34" charset="0"/>
                        </a:rPr>
                        <a:t>compatible V1.1 device</a:t>
                      </a:r>
                      <a:r>
                        <a:rPr lang="da-DK" sz="1200" b="1" kern="1400" dirty="0">
                          <a:effectLst/>
                          <a:latin typeface="Calibri" panose="020F0502020204030204" pitchFamily="34" charset="0"/>
                          <a:ea typeface="Times New Roman" panose="02020603050405020304" pitchFamily="18" charset="0"/>
                          <a:cs typeface="Calibri" panose="020F0502020204030204" pitchFamily="34" charset="0"/>
                        </a:rPr>
                        <a:t>] </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test the compatibility with IO-Link standard V1.1</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da-DK" sz="1200" kern="1400" dirty="0">
                          <a:effectLst/>
                          <a:latin typeface="Calibri" panose="020F0502020204030204" pitchFamily="34" charset="0"/>
                          <a:ea typeface="Times New Roman" panose="02020603050405020304" pitchFamily="18" charset="0"/>
                          <a:cs typeface="Calibri" panose="020F0502020204030204" pitchFamily="34" charset="0"/>
                        </a:rPr>
                        <a:t>none</a:t>
                      </a: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Operation of systems on ports where calibration of measurement values ​​is critical.</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2242004628"/>
                  </a:ext>
                </a:extLst>
              </a:tr>
              <a:tr h="1383357">
                <a:tc>
                  <a:txBody>
                    <a:bodyPr/>
                    <a:lstStyle/>
                    <a:p>
                      <a:pPr algn="l"/>
                      <a:r>
                        <a:rPr lang="en-US" sz="1200" b="1" kern="1400">
                          <a:effectLst/>
                          <a:latin typeface="Calibri" panose="020F0502020204030204" pitchFamily="34" charset="0"/>
                          <a:ea typeface="Times New Roman" panose="02020603050405020304" pitchFamily="18" charset="0"/>
                          <a:cs typeface="Calibri" panose="020F0502020204030204" pitchFamily="34" charset="0"/>
                        </a:rPr>
                        <a:t>[Type compatible V1.1 device with Backup + Restore] </a:t>
                      </a:r>
                      <a:endParaRPr lang="da-DK" sz="1200" kern="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test the compatibility with IO-Link standard V1.1 and the design identity (vendor ID and device ID)</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automatic storing of the parameter values. changes to the current parameter values ​​will be saved automatically</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restoring the parameter values ​​when connecting an identical IO-Link device with factory settings</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when commissioning the system on ports where calibration of measuring media is not critical.</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3103850301"/>
                  </a:ext>
                </a:extLst>
              </a:tr>
              <a:tr h="1383357">
                <a:tc>
                  <a:txBody>
                    <a:bodyPr/>
                    <a:lstStyle/>
                    <a:p>
                      <a:pPr algn="l"/>
                      <a:r>
                        <a:rPr lang="en-US" sz="1200" b="1" kern="1400" dirty="0">
                          <a:effectLst/>
                          <a:latin typeface="Calibri" panose="020F0502020204030204" pitchFamily="34" charset="0"/>
                          <a:ea typeface="Times New Roman" panose="02020603050405020304" pitchFamily="18" charset="0"/>
                          <a:cs typeface="Calibri" panose="020F0502020204030204" pitchFamily="34" charset="0"/>
                        </a:rPr>
                        <a:t>[Type compatible V1.1 device with Restore] </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test the compatibility with IO-Link standard V1.1 and the design identity (vendor ID and device ID)</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no, there are no automatic storage changes of the current parameter values. values ​​will not be saved</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yes, restoring the parameter values ​​when connecting an identical IO-Link device with factory settings</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l"/>
                      <a:r>
                        <a:rPr lang="en-US" sz="1200" kern="1400" dirty="0">
                          <a:effectLst/>
                          <a:latin typeface="Calibri" panose="020F0502020204030204" pitchFamily="34" charset="0"/>
                          <a:ea typeface="Times New Roman" panose="02020603050405020304" pitchFamily="18" charset="0"/>
                          <a:cs typeface="Calibri" panose="020F0502020204030204" pitchFamily="34" charset="0"/>
                        </a:rPr>
                        <a:t>when operating systems on ports where calibration of measurement values ​​is not critical.</a:t>
                      </a:r>
                      <a:endParaRPr lang="da-DK"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788779583"/>
                  </a:ext>
                </a:extLst>
              </a:tr>
            </a:tbl>
          </a:graphicData>
        </a:graphic>
      </p:graphicFrame>
      <p:pic>
        <p:nvPicPr>
          <p:cNvPr id="8" name="Billede 7" descr="Et billede, der indeholder tekst, skærmbillede, computer, indendørs&#10;&#10;Automatisk genereret beskrivelse">
            <a:extLst>
              <a:ext uri="{FF2B5EF4-FFF2-40B4-BE49-F238E27FC236}">
                <a16:creationId xmlns:a16="http://schemas.microsoft.com/office/drawing/2014/main" id="{8406121F-1971-4793-892D-91E64D62C730}"/>
              </a:ext>
            </a:extLst>
          </p:cNvPr>
          <p:cNvPicPr/>
          <p:nvPr/>
        </p:nvPicPr>
        <p:blipFill rotWithShape="1">
          <a:blip r:embed="rId2"/>
          <a:srcRect t="9573" b="28167"/>
          <a:stretch/>
        </p:blipFill>
        <p:spPr bwMode="auto">
          <a:xfrm>
            <a:off x="4360363" y="1954450"/>
            <a:ext cx="7234323" cy="3357796"/>
          </a:xfrm>
          <a:prstGeom prst="rect">
            <a:avLst/>
          </a:prstGeom>
          <a:ln>
            <a:noFill/>
          </a:ln>
          <a:extLst>
            <a:ext uri="{53640926-AAD7-44D8-BBD7-CCE9431645EC}">
              <a14:shadowObscured xmlns:a14="http://schemas.microsoft.com/office/drawing/2010/main"/>
            </a:ext>
          </a:extLst>
        </p:spPr>
      </p:pic>
      <p:pic>
        <p:nvPicPr>
          <p:cNvPr id="9" name="Billede 8" descr="Et billede, der indeholder tekst, skærmbillede, computer, indendørs&#10;&#10;Automatisk genereret beskrivelse">
            <a:extLst>
              <a:ext uri="{FF2B5EF4-FFF2-40B4-BE49-F238E27FC236}">
                <a16:creationId xmlns:a16="http://schemas.microsoft.com/office/drawing/2014/main" id="{368FCA1C-30F2-4775-B1FC-CF861668AA3C}"/>
              </a:ext>
            </a:extLst>
          </p:cNvPr>
          <p:cNvPicPr/>
          <p:nvPr/>
        </p:nvPicPr>
        <p:blipFill>
          <a:blip r:embed="rId3"/>
          <a:stretch>
            <a:fillRect/>
          </a:stretch>
        </p:blipFill>
        <p:spPr>
          <a:xfrm>
            <a:off x="4550358" y="2655431"/>
            <a:ext cx="7374549" cy="4069830"/>
          </a:xfrm>
          <a:prstGeom prst="rect">
            <a:avLst/>
          </a:prstGeom>
        </p:spPr>
      </p:pic>
    </p:spTree>
    <p:extLst>
      <p:ext uri="{BB962C8B-B14F-4D97-AF65-F5344CB8AC3E}">
        <p14:creationId xmlns:p14="http://schemas.microsoft.com/office/powerpoint/2010/main" val="40956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kst, computer, indendørs, skærmbillede&#10;&#10;Automatisk genereret beskrivelse">
            <a:extLst>
              <a:ext uri="{FF2B5EF4-FFF2-40B4-BE49-F238E27FC236}">
                <a16:creationId xmlns:a16="http://schemas.microsoft.com/office/drawing/2014/main" id="{C499D34E-15FD-45BE-A6DF-949FE41F1FC0}"/>
              </a:ext>
            </a:extLst>
          </p:cNvPr>
          <p:cNvPicPr/>
          <p:nvPr/>
        </p:nvPicPr>
        <p:blipFill rotWithShape="1">
          <a:blip r:embed="rId2"/>
          <a:srcRect t="8655" r="39396" b="6439"/>
          <a:stretch/>
        </p:blipFill>
        <p:spPr bwMode="auto">
          <a:xfrm>
            <a:off x="3912434" y="1396539"/>
            <a:ext cx="7600012" cy="5289074"/>
          </a:xfrm>
          <a:prstGeom prst="rect">
            <a:avLst/>
          </a:prstGeom>
          <a:ln>
            <a:noFill/>
          </a:ln>
          <a:extLst>
            <a:ext uri="{53640926-AAD7-44D8-BBD7-CCE9431645EC}">
              <a14:shadowObscured xmlns:a14="http://schemas.microsoft.com/office/drawing/2010/main"/>
            </a:ext>
          </a:extLst>
        </p:spPr>
      </p:pic>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49"/>
            <a:ext cx="2861685" cy="4958261"/>
          </a:xfrm>
        </p:spPr>
        <p:txBody>
          <a:bodyPr>
            <a:normAutofit/>
          </a:bodyPr>
          <a:lstStyle/>
          <a:p>
            <a:r>
              <a:rPr lang="en-US" dirty="0" err="1"/>
              <a:t>Simens</a:t>
            </a:r>
            <a:r>
              <a:rPr lang="en-US" dirty="0"/>
              <a:t> has developed a standard function block that can be used when reading and writing </a:t>
            </a:r>
            <a:r>
              <a:rPr lang="en-US" dirty="0" err="1"/>
              <a:t>acylic</a:t>
            </a:r>
            <a:r>
              <a:rPr lang="en-US" dirty="0"/>
              <a:t> data from an IO-Link device
</a:t>
            </a:r>
          </a:p>
          <a:p>
            <a:r>
              <a:rPr lang="en-US" dirty="0"/>
              <a:t>The leg cap must be assigned the value 16#b400 for IFM master AL 13xx...
</a:t>
            </a:r>
          </a:p>
          <a:p>
            <a:r>
              <a:rPr lang="en-US" dirty="0"/>
              <a:t>The example reads
"Index" 17, "Subindex" 0.
</a:t>
            </a:r>
            <a:endParaRPr lang="da-DK" dirty="0"/>
          </a:p>
        </p:txBody>
      </p:sp>
      <p:sp>
        <p:nvSpPr>
          <p:cNvPr id="5" name="Rektangel: afrundede hjørner 4">
            <a:extLst>
              <a:ext uri="{FF2B5EF4-FFF2-40B4-BE49-F238E27FC236}">
                <a16:creationId xmlns:a16="http://schemas.microsoft.com/office/drawing/2014/main" id="{7C12E8BA-0E85-48AB-9294-A7848C6AAEA8}"/>
              </a:ext>
            </a:extLst>
          </p:cNvPr>
          <p:cNvSpPr/>
          <p:nvPr/>
        </p:nvSpPr>
        <p:spPr>
          <a:xfrm>
            <a:off x="7262967" y="4572001"/>
            <a:ext cx="838986" cy="19917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a:xfrm>
            <a:off x="847607" y="482139"/>
            <a:ext cx="9012830" cy="914400"/>
          </a:xfrm>
        </p:spPr>
        <p:txBody>
          <a:bodyPr/>
          <a:lstStyle/>
          <a:p>
            <a:r>
              <a:rPr lang="da-DK"/>
              <a:t>IO Link</a:t>
            </a:r>
            <a:br>
              <a:rPr lang="da-DK"/>
            </a:br>
            <a:br>
              <a:rPr lang="da-DK"/>
            </a:br>
            <a:r>
              <a:rPr lang="da-DK"/>
              <a:t>Acyclic data using FB50004 IO_LINK_DEVICE
</a:t>
            </a:r>
            <a:endParaRPr lang="da-DK" dirty="0"/>
          </a:p>
        </p:txBody>
      </p:sp>
      <p:pic>
        <p:nvPicPr>
          <p:cNvPr id="9" name="Billede 8" descr="Et billede, der indeholder bord&#10;&#10;Automatisk genereret beskrivelse">
            <a:extLst>
              <a:ext uri="{FF2B5EF4-FFF2-40B4-BE49-F238E27FC236}">
                <a16:creationId xmlns:a16="http://schemas.microsoft.com/office/drawing/2014/main" id="{F3B18EC9-4F76-4F28-BC82-AE3421D9D1DD}"/>
              </a:ext>
            </a:extLst>
          </p:cNvPr>
          <p:cNvPicPr/>
          <p:nvPr/>
        </p:nvPicPr>
        <p:blipFill>
          <a:blip r:embed="rId3"/>
          <a:stretch>
            <a:fillRect/>
          </a:stretch>
        </p:blipFill>
        <p:spPr>
          <a:xfrm>
            <a:off x="3706238" y="3091992"/>
            <a:ext cx="5543701" cy="3422018"/>
          </a:xfrm>
          <a:prstGeom prst="rect">
            <a:avLst/>
          </a:prstGeom>
          <a:ln>
            <a:solidFill>
              <a:schemeClr val="accent5"/>
            </a:solidFill>
          </a:ln>
        </p:spPr>
      </p:pic>
      <p:sp>
        <p:nvSpPr>
          <p:cNvPr id="3" name="Rektangel: afrundede hjørner 2">
            <a:extLst>
              <a:ext uri="{FF2B5EF4-FFF2-40B4-BE49-F238E27FC236}">
                <a16:creationId xmlns:a16="http://schemas.microsoft.com/office/drawing/2014/main" id="{6D922832-0FC1-4445-88E9-0B3E4AAF4BCA}"/>
              </a:ext>
            </a:extLst>
          </p:cNvPr>
          <p:cNvSpPr/>
          <p:nvPr/>
        </p:nvSpPr>
        <p:spPr>
          <a:xfrm>
            <a:off x="3759657" y="5957740"/>
            <a:ext cx="4111725" cy="20739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77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4553" y="1396539"/>
            <a:ext cx="4408167" cy="4611600"/>
          </a:xfrm>
        </p:spPr>
        <p:txBody>
          <a:bodyPr/>
          <a:lstStyle/>
          <a:p>
            <a:pPr marL="285750" indent="-285750">
              <a:buFont typeface="Arial" panose="020B0604020202020204" pitchFamily="34" charset="0"/>
              <a:buChar char="•"/>
            </a:pPr>
            <a:r>
              <a:rPr lang="en-US" dirty="0"/>
              <a:t>IO Link is an open international standard (IEC 61131-9)
It is marketed and controlled from this website.</a:t>
            </a:r>
          </a:p>
          <a:p>
            <a:pPr marL="285750" indent="-285750">
              <a:buFont typeface="Arial" panose="020B0604020202020204" pitchFamily="34" charset="0"/>
              <a:buChar char="•"/>
            </a:pPr>
            <a:r>
              <a:rPr lang="en-US" dirty="0"/>
              <a:t>I/O Link is a relatively new standard, which has experienced rapid growth in recent years.
</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en-US"/>
              <a:t>IO Link</a:t>
            </a:r>
            <a:br>
              <a:rPr lang="en-US"/>
            </a:br>
            <a:br>
              <a:rPr lang="en-US"/>
            </a:br>
            <a:r>
              <a:rPr lang="en-US"/>
              <a:t>What it is
</a:t>
            </a:r>
            <a:endParaRPr lang="da-DK" dirty="0"/>
          </a:p>
        </p:txBody>
      </p:sp>
      <p:pic>
        <p:nvPicPr>
          <p:cNvPr id="3" name="Billede 2"/>
          <p:cNvPicPr>
            <a:picLocks noChangeAspect="1"/>
          </p:cNvPicPr>
          <p:nvPr/>
        </p:nvPicPr>
        <p:blipFill>
          <a:blip r:embed="rId2"/>
          <a:stretch>
            <a:fillRect/>
          </a:stretch>
        </p:blipFill>
        <p:spPr>
          <a:xfrm>
            <a:off x="5252720" y="1029752"/>
            <a:ext cx="6266212" cy="3906981"/>
          </a:xfrm>
          <a:prstGeom prst="rect">
            <a:avLst/>
          </a:prstGeom>
        </p:spPr>
      </p:pic>
      <p:pic>
        <p:nvPicPr>
          <p:cNvPr id="5" name="Picture 2" descr="IO-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021" y="3708401"/>
            <a:ext cx="7515967" cy="281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1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C5CB10-0AEF-45BE-AC8E-F7B82793E74A}"/>
              </a:ext>
            </a:extLst>
          </p:cNvPr>
          <p:cNvSpPr>
            <a:spLocks noGrp="1"/>
          </p:cNvSpPr>
          <p:nvPr>
            <p:ph sz="half" idx="1"/>
          </p:nvPr>
        </p:nvSpPr>
        <p:spPr>
          <a:xfrm>
            <a:off x="844553" y="1555750"/>
            <a:ext cx="2926169" cy="5052440"/>
          </a:xfrm>
        </p:spPr>
        <p:txBody>
          <a:bodyPr>
            <a:normAutofit/>
          </a:bodyPr>
          <a:lstStyle/>
          <a:p>
            <a:r>
              <a:rPr lang="en-US" kern="1400" dirty="0">
                <a:latin typeface="Calibri" panose="020F0502020204030204" pitchFamily="34" charset="0"/>
                <a:ea typeface="Times New Roman" panose="02020603050405020304" pitchFamily="18" charset="0"/>
                <a:cs typeface="Calibri" panose="020F0502020204030204" pitchFamily="34" charset="0"/>
              </a:rPr>
              <a:t>Use when: </a:t>
            </a:r>
          </a:p>
          <a:p>
            <a:pPr marL="285750" indent="-285750">
              <a:buFont typeface="Arial" panose="020B0604020202020204" pitchFamily="34" charset="0"/>
              <a:buChar char="•"/>
            </a:pPr>
            <a:r>
              <a:rPr lang="en-US" kern="1400" dirty="0">
                <a:latin typeface="Calibri" panose="020F0502020204030204" pitchFamily="34" charset="0"/>
                <a:ea typeface="Times New Roman" panose="02020603050405020304" pitchFamily="18" charset="0"/>
                <a:cs typeface="Calibri" panose="020F0502020204030204" pitchFamily="34" charset="0"/>
              </a:rPr>
              <a:t>You want to know if the value you are loading from an IFM IO-Link sensor is okay or if the sensor is connected to the master.
IB71 and 72, like IW71, are used to store the measurement value. 
IB73 is "PQI" port qualifier input byte.</a:t>
            </a:r>
          </a:p>
          <a:p>
            <a:pPr marL="285750" indent="-285750">
              <a:buFont typeface="Arial" panose="020B0604020202020204" pitchFamily="34" charset="0"/>
              <a:buChar char="•"/>
            </a:pPr>
            <a:r>
              <a:rPr lang="en-US" kern="1400" dirty="0">
                <a:latin typeface="Calibri" panose="020F0502020204030204" pitchFamily="34" charset="0"/>
                <a:ea typeface="Times New Roman" panose="02020603050405020304" pitchFamily="18" charset="0"/>
                <a:cs typeface="Calibri" panose="020F0502020204030204" pitchFamily="34" charset="0"/>
              </a:rPr>
              <a:t>A0hex is 1010 0000bin - that is, bit 7 and bit 5 are TRUE</a:t>
            </a:r>
          </a:p>
          <a:p>
            <a:r>
              <a:rPr lang="en-US" kern="1400" dirty="0">
                <a:latin typeface="Calibri" panose="020F0502020204030204" pitchFamily="34" charset="0"/>
                <a:ea typeface="Times New Roman" panose="02020603050405020304" pitchFamily="18" charset="0"/>
                <a:cs typeface="Calibri" panose="020F0502020204030204" pitchFamily="34" charset="0"/>
              </a:rPr>
              <a:t>Index 36?:</a:t>
            </a:r>
          </a:p>
          <a:p>
            <a:pPr marL="285750" indent="-285750">
              <a:buFont typeface="Arial" panose="020B0604020202020204" pitchFamily="34" charset="0"/>
              <a:buChar char="•"/>
            </a:pPr>
            <a:r>
              <a:rPr lang="en-US" kern="1400" dirty="0">
                <a:latin typeface="Calibri" panose="020F0502020204030204" pitchFamily="34" charset="0"/>
                <a:ea typeface="Times New Roman" panose="02020603050405020304" pitchFamily="18" charset="0"/>
                <a:cs typeface="Calibri" panose="020F0502020204030204" pitchFamily="34" charset="0"/>
              </a:rPr>
              <a:t>explain why PQ is off</a:t>
            </a:r>
            <a:endParaRPr lang="da-DK" sz="1800" kern="1400" dirty="0">
              <a:effectLst/>
              <a:latin typeface="Calibri" panose="020F0502020204030204" pitchFamily="34" charset="0"/>
              <a:ea typeface="Times New Roman" panose="02020603050405020304" pitchFamily="18" charset="0"/>
            </a:endParaRPr>
          </a:p>
        </p:txBody>
      </p:sp>
      <p:sp>
        <p:nvSpPr>
          <p:cNvPr id="4" name="Titel 3">
            <a:extLst>
              <a:ext uri="{FF2B5EF4-FFF2-40B4-BE49-F238E27FC236}">
                <a16:creationId xmlns:a16="http://schemas.microsoft.com/office/drawing/2014/main" id="{056D916C-17AB-4240-B976-835695513507}"/>
              </a:ext>
            </a:extLst>
          </p:cNvPr>
          <p:cNvSpPr>
            <a:spLocks noGrp="1"/>
          </p:cNvSpPr>
          <p:nvPr>
            <p:ph type="title"/>
          </p:nvPr>
        </p:nvSpPr>
        <p:spPr/>
        <p:txBody>
          <a:bodyPr/>
          <a:lstStyle/>
          <a:p>
            <a:r>
              <a:rPr lang="en-US"/>
              <a:t>IO Link</a:t>
            </a:r>
            <a:br>
              <a:rPr lang="en-US"/>
            </a:br>
            <a:br>
              <a:rPr lang="en-US"/>
            </a:br>
            <a:r>
              <a:rPr lang="en-US"/>
              <a:t>TIA Port Qualifier Input and Index 36
</a:t>
            </a:r>
            <a:endParaRPr lang="da-DK" dirty="0"/>
          </a:p>
        </p:txBody>
      </p:sp>
      <p:pic>
        <p:nvPicPr>
          <p:cNvPr id="5" name="Billede 4">
            <a:extLst>
              <a:ext uri="{FF2B5EF4-FFF2-40B4-BE49-F238E27FC236}">
                <a16:creationId xmlns:a16="http://schemas.microsoft.com/office/drawing/2014/main" id="{F2E4E899-7144-4A70-B9BD-5823B7042B4A}"/>
              </a:ext>
            </a:extLst>
          </p:cNvPr>
          <p:cNvPicPr/>
          <p:nvPr/>
        </p:nvPicPr>
        <p:blipFill rotWithShape="1">
          <a:blip r:embed="rId3" cstate="print">
            <a:extLst>
              <a:ext uri="{28A0092B-C50C-407E-A947-70E740481C1C}">
                <a14:useLocalDpi xmlns:a14="http://schemas.microsoft.com/office/drawing/2010/main" val="0"/>
              </a:ext>
            </a:extLst>
          </a:blip>
          <a:srcRect l="15857" r="6879"/>
          <a:stretch/>
        </p:blipFill>
        <p:spPr>
          <a:xfrm>
            <a:off x="3902132" y="1396538"/>
            <a:ext cx="7919079" cy="5349035"/>
          </a:xfrm>
          <a:prstGeom prst="rect">
            <a:avLst/>
          </a:prstGeom>
        </p:spPr>
      </p:pic>
      <p:grpSp>
        <p:nvGrpSpPr>
          <p:cNvPr id="8" name="Gruppe 7">
            <a:extLst>
              <a:ext uri="{FF2B5EF4-FFF2-40B4-BE49-F238E27FC236}">
                <a16:creationId xmlns:a16="http://schemas.microsoft.com/office/drawing/2014/main" id="{73B778AC-7A08-4428-96B7-DE125D5223ED}"/>
              </a:ext>
            </a:extLst>
          </p:cNvPr>
          <p:cNvGrpSpPr/>
          <p:nvPr/>
        </p:nvGrpSpPr>
        <p:grpSpPr>
          <a:xfrm>
            <a:off x="5505817" y="2275529"/>
            <a:ext cx="6315395" cy="3911796"/>
            <a:chOff x="5505817" y="2275529"/>
            <a:chExt cx="6315395" cy="3911796"/>
          </a:xfrm>
        </p:grpSpPr>
        <p:pic>
          <p:nvPicPr>
            <p:cNvPr id="6" name="Billede 5" descr="Et billede, der indeholder bord&#10;&#10;Automatisk genereret beskrivelse">
              <a:extLst>
                <a:ext uri="{FF2B5EF4-FFF2-40B4-BE49-F238E27FC236}">
                  <a16:creationId xmlns:a16="http://schemas.microsoft.com/office/drawing/2014/main" id="{5A2E4053-3AA7-4732-A43F-89E08B1A3AC7}"/>
                </a:ext>
              </a:extLst>
            </p:cNvPr>
            <p:cNvPicPr/>
            <p:nvPr/>
          </p:nvPicPr>
          <p:blipFill>
            <a:blip r:embed="rId4"/>
            <a:stretch>
              <a:fillRect/>
            </a:stretch>
          </p:blipFill>
          <p:spPr>
            <a:xfrm>
              <a:off x="5505817" y="2275529"/>
              <a:ext cx="6315395" cy="3911796"/>
            </a:xfrm>
            <a:prstGeom prst="rect">
              <a:avLst/>
            </a:prstGeom>
            <a:ln>
              <a:solidFill>
                <a:schemeClr val="accent5"/>
              </a:solidFill>
            </a:ln>
          </p:spPr>
        </p:pic>
        <p:sp>
          <p:nvSpPr>
            <p:cNvPr id="3" name="Rektangel: afrundede hjørner 2">
              <a:extLst>
                <a:ext uri="{FF2B5EF4-FFF2-40B4-BE49-F238E27FC236}">
                  <a16:creationId xmlns:a16="http://schemas.microsoft.com/office/drawing/2014/main" id="{36B1BE8C-665F-4CEA-B5DF-9498417AAB41}"/>
                </a:ext>
              </a:extLst>
            </p:cNvPr>
            <p:cNvSpPr/>
            <p:nvPr/>
          </p:nvSpPr>
          <p:spPr>
            <a:xfrm>
              <a:off x="5637229" y="5561814"/>
              <a:ext cx="5618375" cy="45248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afrundede hjørner 6">
              <a:extLst>
                <a:ext uri="{FF2B5EF4-FFF2-40B4-BE49-F238E27FC236}">
                  <a16:creationId xmlns:a16="http://schemas.microsoft.com/office/drawing/2014/main" id="{DA50F88C-8209-4436-B531-C4F0276CC091}"/>
                </a:ext>
              </a:extLst>
            </p:cNvPr>
            <p:cNvSpPr/>
            <p:nvPr/>
          </p:nvSpPr>
          <p:spPr>
            <a:xfrm>
              <a:off x="5637228" y="4817097"/>
              <a:ext cx="5938887" cy="38482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descr="Et billede, der indeholder tekst&#10;&#10;Automatisk genereret beskrivelse">
            <a:extLst>
              <a:ext uri="{FF2B5EF4-FFF2-40B4-BE49-F238E27FC236}">
                <a16:creationId xmlns:a16="http://schemas.microsoft.com/office/drawing/2014/main" id="{42CD44B0-34BC-4F46-9203-E3493225ED3D}"/>
              </a:ext>
            </a:extLst>
          </p:cNvPr>
          <p:cNvPicPr/>
          <p:nvPr/>
        </p:nvPicPr>
        <p:blipFill rotWithShape="1">
          <a:blip r:embed="rId5"/>
          <a:srcRect r="14578"/>
          <a:stretch/>
        </p:blipFill>
        <p:spPr bwMode="auto">
          <a:xfrm>
            <a:off x="4370316" y="4817097"/>
            <a:ext cx="6885288" cy="1736236"/>
          </a:xfrm>
          <a:prstGeom prst="rect">
            <a:avLst/>
          </a:prstGeom>
          <a:ln w="9525" cap="flat" cmpd="sng" algn="ctr">
            <a:solidFill>
              <a:srgbClr val="ED7D3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630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4553" y="1555750"/>
            <a:ext cx="3705805" cy="4611600"/>
          </a:xfrm>
        </p:spPr>
        <p:txBody>
          <a:bodyPr/>
          <a:lstStyle/>
          <a:p>
            <a:r>
              <a:rPr lang="en-US" dirty="0"/>
              <a:t>Good video that simply explains the main points.  
</a:t>
            </a:r>
            <a:endParaRPr lang="da-DK" dirty="0">
              <a:hlinkClick r:id="rId2"/>
            </a:endParaRPr>
          </a:p>
          <a:p>
            <a:r>
              <a:rPr lang="da-DK" dirty="0">
                <a:hlinkClick r:id="rId2"/>
              </a:rPr>
              <a:t>https://www.youtube.com/watch?v=g-Ma_e65bHc</a:t>
            </a:r>
            <a:endParaRPr lang="da-DK" dirty="0"/>
          </a:p>
          <a:p>
            <a:endParaRPr lang="da-DK" dirty="0"/>
          </a:p>
          <a:p>
            <a:endParaRPr lang="da-DK" dirty="0"/>
          </a:p>
          <a:p>
            <a:r>
              <a:rPr lang="en-US" dirty="0"/>
              <a:t>Thorough, geeky and long video.
"A bit boring and electronics embossed"
</a:t>
            </a:r>
            <a:r>
              <a:rPr lang="da-DK" dirty="0">
                <a:hlinkClick r:id="rId3"/>
              </a:rPr>
              <a:t>https://www.youtube.com/watch?v=_JxLmz-g2XM&amp;feature=emb_rel_end</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en-US"/>
              <a:t>I/O Link</a:t>
            </a:r>
            <a:br>
              <a:rPr lang="en-US"/>
            </a:br>
            <a:br>
              <a:rPr lang="en-US"/>
            </a:br>
            <a:r>
              <a:rPr lang="en-US"/>
              <a:t>What it is
</a:t>
            </a:r>
            <a:endParaRPr lang="da-DK" dirty="0"/>
          </a:p>
        </p:txBody>
      </p:sp>
      <p:pic>
        <p:nvPicPr>
          <p:cNvPr id="5" name="Billede 4"/>
          <p:cNvPicPr>
            <a:picLocks noChangeAspect="1"/>
          </p:cNvPicPr>
          <p:nvPr/>
        </p:nvPicPr>
        <p:blipFill>
          <a:blip r:embed="rId4"/>
          <a:stretch>
            <a:fillRect/>
          </a:stretch>
        </p:blipFill>
        <p:spPr>
          <a:xfrm>
            <a:off x="4550358" y="1555750"/>
            <a:ext cx="6890771" cy="4728861"/>
          </a:xfrm>
          <a:prstGeom prst="rect">
            <a:avLst/>
          </a:prstGeom>
        </p:spPr>
      </p:pic>
    </p:spTree>
    <p:extLst>
      <p:ext uri="{BB962C8B-B14F-4D97-AF65-F5344CB8AC3E}">
        <p14:creationId xmlns:p14="http://schemas.microsoft.com/office/powerpoint/2010/main" val="94197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en-US"/>
              <a:t>IO Link</a:t>
            </a:r>
            <a:br>
              <a:rPr lang="en-US"/>
            </a:br>
            <a:br>
              <a:rPr lang="en-US"/>
            </a:br>
            <a:r>
              <a:rPr lang="en-US"/>
              <a:t>What it is
</a:t>
            </a:r>
            <a:endParaRPr lang="da-DK" dirty="0"/>
          </a:p>
        </p:txBody>
      </p:sp>
      <p:pic>
        <p:nvPicPr>
          <p:cNvPr id="1030" name="Picture 6" descr="Udvidet IO-Link-sortiment fra RS Components - Electronic Supply D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375" y="1396539"/>
            <a:ext cx="5108071" cy="3721187"/>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indhold 1">
            <a:extLst>
              <a:ext uri="{FF2B5EF4-FFF2-40B4-BE49-F238E27FC236}">
                <a16:creationId xmlns:a16="http://schemas.microsoft.com/office/drawing/2014/main" id="{61C819BC-38D9-42DD-BC81-8D8719F3285C}"/>
              </a:ext>
            </a:extLst>
          </p:cNvPr>
          <p:cNvSpPr txBox="1">
            <a:spLocks/>
          </p:cNvSpPr>
          <p:nvPr/>
        </p:nvSpPr>
        <p:spPr>
          <a:xfrm>
            <a:off x="844553" y="1396539"/>
            <a:ext cx="5810247" cy="47708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Verdan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IO Link is not a network, but point-to-point communication.
half duplex 
Two-way data exchange
3 communication speeds:
	COM 1 = 4.8 </a:t>
            </a:r>
            <a:r>
              <a:rPr lang="en-US" dirty="0" err="1"/>
              <a:t>kbaud</a:t>
            </a:r>
            <a:r>
              <a:rPr lang="en-US" dirty="0"/>
              <a:t>
	COM 2 = 38.4 </a:t>
            </a:r>
            <a:r>
              <a:rPr lang="en-US" dirty="0" err="1"/>
              <a:t>kbaud</a:t>
            </a:r>
            <a:r>
              <a:rPr lang="en-US" dirty="0"/>
              <a:t>
	COM 3 = 230.4 </a:t>
            </a:r>
            <a:r>
              <a:rPr lang="en-US" dirty="0" err="1"/>
              <a:t>kbaud</a:t>
            </a:r>
            <a:r>
              <a:rPr lang="en-US" dirty="0"/>
              <a:t>
An IO master module controls communication with the slaves / IO devices
The master module can communicate to PLC via various fieldbus standards. 
These are shown below</a:t>
            </a:r>
            <a:endParaRPr lang="da-DK" dirty="0"/>
          </a:p>
        </p:txBody>
      </p:sp>
      <p:pic>
        <p:nvPicPr>
          <p:cNvPr id="6" name="Billede 5"/>
          <p:cNvPicPr>
            <a:picLocks noChangeAspect="1"/>
          </p:cNvPicPr>
          <p:nvPr/>
        </p:nvPicPr>
        <p:blipFill>
          <a:blip r:embed="rId3"/>
          <a:stretch>
            <a:fillRect/>
          </a:stretch>
        </p:blipFill>
        <p:spPr>
          <a:xfrm>
            <a:off x="82553" y="5740391"/>
            <a:ext cx="11861254" cy="853917"/>
          </a:xfrm>
          <a:prstGeom prst="rect">
            <a:avLst/>
          </a:prstGeom>
        </p:spPr>
      </p:pic>
      <p:sp>
        <p:nvSpPr>
          <p:cNvPr id="7" name="Tekstfelt 6"/>
          <p:cNvSpPr txBox="1"/>
          <p:nvPr/>
        </p:nvSpPr>
        <p:spPr>
          <a:xfrm>
            <a:off x="8393522" y="5110998"/>
            <a:ext cx="1417376" cy="276999"/>
          </a:xfrm>
          <a:prstGeom prst="rect">
            <a:avLst/>
          </a:prstGeom>
          <a:noFill/>
        </p:spPr>
        <p:txBody>
          <a:bodyPr wrap="none" rtlCol="0">
            <a:spAutoFit/>
          </a:bodyPr>
          <a:lstStyle/>
          <a:p>
            <a:r>
              <a:rPr lang="da-DK" sz="1200" b="1" dirty="0"/>
              <a:t>IO-</a:t>
            </a:r>
            <a:r>
              <a:rPr lang="da-DK" sz="1200" dirty="0"/>
              <a:t>Link</a:t>
            </a:r>
            <a:r>
              <a:rPr lang="da-DK" sz="1200" b="1" dirty="0"/>
              <a:t> Device</a:t>
            </a:r>
          </a:p>
        </p:txBody>
      </p:sp>
    </p:spTree>
    <p:extLst>
      <p:ext uri="{BB962C8B-B14F-4D97-AF65-F5344CB8AC3E}">
        <p14:creationId xmlns:p14="http://schemas.microsoft.com/office/powerpoint/2010/main" val="289983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7607" y="1396539"/>
            <a:ext cx="5017767" cy="4611600"/>
          </a:xfrm>
        </p:spPr>
        <p:txBody>
          <a:bodyPr/>
          <a:lstStyle/>
          <a:p>
            <a:pPr marL="285750" indent="-285750">
              <a:buFont typeface="Arial" panose="020B0604020202020204" pitchFamily="34" charset="0"/>
              <a:buChar char="•"/>
            </a:pPr>
            <a:r>
              <a:rPr lang="en-US" dirty="0"/>
              <a:t>Typical 3-wire cable 0.34mm2 without screen max. 20 m.
connection with M5, M8 or M12 standard connectors.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SIO Standard I/O mode (on/off)
</a:t>
            </a:r>
            <a:r>
              <a:rPr lang="en-US" dirty="0" err="1"/>
              <a:t>COMx</a:t>
            </a:r>
            <a:r>
              <a:rPr lang="en-US" dirty="0"/>
              <a:t> IO Link communication</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Electrical connection
</a:t>
            </a:r>
            <a:endParaRPr lang="da-DK" dirty="0"/>
          </a:p>
        </p:txBody>
      </p:sp>
      <p:pic>
        <p:nvPicPr>
          <p:cNvPr id="3074" name="Picture 2" descr="What is IO-link? - Process Industry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691" y="950392"/>
            <a:ext cx="5291626" cy="27937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8- og M12-stik, der kan monteres i mar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95" y="1016864"/>
            <a:ext cx="1279025" cy="127902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a:blip r:embed="rId4"/>
          <a:stretch>
            <a:fillRect/>
          </a:stretch>
        </p:blipFill>
        <p:spPr>
          <a:xfrm>
            <a:off x="1526857" y="3861550"/>
            <a:ext cx="9303703" cy="2931864"/>
          </a:xfrm>
          <a:prstGeom prst="rect">
            <a:avLst/>
          </a:prstGeom>
        </p:spPr>
      </p:pic>
    </p:spTree>
    <p:extLst>
      <p:ext uri="{BB962C8B-B14F-4D97-AF65-F5344CB8AC3E}">
        <p14:creationId xmlns:p14="http://schemas.microsoft.com/office/powerpoint/2010/main" val="27554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4553" y="1555750"/>
            <a:ext cx="3971287" cy="4611600"/>
          </a:xfrm>
        </p:spPr>
        <p:txBody>
          <a:bodyPr/>
          <a:lstStyle/>
          <a:p>
            <a:r>
              <a:rPr lang="en-US" dirty="0"/>
              <a:t>Port Class A (Type A)
The features of pin 2 and 5 are not specified.</a:t>
            </a:r>
          </a:p>
          <a:p>
            <a:r>
              <a:rPr lang="en-US" dirty="0"/>
              <a:t> 
The manufacturer can define the function of these Pins themselves. 
Pin 2 is usually used for an additional digital channel.
</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Electrical connection
</a:t>
            </a:r>
            <a:endParaRPr lang="da-DK" dirty="0"/>
          </a:p>
        </p:txBody>
      </p:sp>
      <p:pic>
        <p:nvPicPr>
          <p:cNvPr id="5" name="Billede 4"/>
          <p:cNvPicPr>
            <a:picLocks noChangeAspect="1"/>
          </p:cNvPicPr>
          <p:nvPr/>
        </p:nvPicPr>
        <p:blipFill>
          <a:blip r:embed="rId2"/>
          <a:stretch>
            <a:fillRect/>
          </a:stretch>
        </p:blipFill>
        <p:spPr>
          <a:xfrm>
            <a:off x="5277802" y="1723187"/>
            <a:ext cx="6086475" cy="4276725"/>
          </a:xfrm>
          <a:prstGeom prst="rect">
            <a:avLst/>
          </a:prstGeom>
        </p:spPr>
      </p:pic>
      <p:pic>
        <p:nvPicPr>
          <p:cNvPr id="6146" name="Picture 2" descr="Beckhoff Information System - 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966" y="4678736"/>
            <a:ext cx="19431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4553" y="1555750"/>
            <a:ext cx="4011927" cy="4611600"/>
          </a:xfrm>
        </p:spPr>
        <p:txBody>
          <a:bodyPr>
            <a:normAutofit/>
          </a:bodyPr>
          <a:lstStyle/>
          <a:p>
            <a:r>
              <a:rPr lang="en-US"/>
              <a:t>Port Class B (Type B)
Allows for additional voltage supply and is suitable when connecting devices that have a higher power consumption. 
In this case, pins 2 and 5 are used to provide an additional galvanically insulated supply voltage.
A standard 5-wire cable is required to use this additional supply voltage.
</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Electrical connection
</a:t>
            </a:r>
            <a:endParaRPr lang="da-DK" dirty="0"/>
          </a:p>
        </p:txBody>
      </p:sp>
      <p:pic>
        <p:nvPicPr>
          <p:cNvPr id="3" name="Billede 2"/>
          <p:cNvPicPr>
            <a:picLocks noChangeAspect="1"/>
          </p:cNvPicPr>
          <p:nvPr/>
        </p:nvPicPr>
        <p:blipFill>
          <a:blip r:embed="rId2"/>
          <a:stretch>
            <a:fillRect/>
          </a:stretch>
        </p:blipFill>
        <p:spPr>
          <a:xfrm>
            <a:off x="5618480" y="1396539"/>
            <a:ext cx="5981700" cy="4667250"/>
          </a:xfrm>
          <a:prstGeom prst="rect">
            <a:avLst/>
          </a:prstGeom>
        </p:spPr>
      </p:pic>
    </p:spTree>
    <p:extLst>
      <p:ext uri="{BB962C8B-B14F-4D97-AF65-F5344CB8AC3E}">
        <p14:creationId xmlns:p14="http://schemas.microsoft.com/office/powerpoint/2010/main" val="427782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Electrical connection
</a:t>
            </a:r>
            <a:endParaRPr lang="da-DK" dirty="0"/>
          </a:p>
        </p:txBody>
      </p:sp>
      <p:pic>
        <p:nvPicPr>
          <p:cNvPr id="5" name="Billede 4"/>
          <p:cNvPicPr>
            <a:picLocks noChangeAspect="1"/>
          </p:cNvPicPr>
          <p:nvPr/>
        </p:nvPicPr>
        <p:blipFill>
          <a:blip r:embed="rId2"/>
          <a:stretch>
            <a:fillRect/>
          </a:stretch>
        </p:blipFill>
        <p:spPr>
          <a:xfrm>
            <a:off x="4992131" y="1183179"/>
            <a:ext cx="6647302" cy="5483606"/>
          </a:xfrm>
          <a:prstGeom prst="rect">
            <a:avLst/>
          </a:prstGeom>
          <a:ln>
            <a:solidFill>
              <a:schemeClr val="accent5"/>
            </a:solidFill>
          </a:ln>
        </p:spPr>
      </p:pic>
      <p:sp>
        <p:nvSpPr>
          <p:cNvPr id="8" name="Rektangel 7"/>
          <p:cNvSpPr/>
          <p:nvPr/>
        </p:nvSpPr>
        <p:spPr>
          <a:xfrm>
            <a:off x="847607" y="1528618"/>
            <a:ext cx="3815833" cy="4247317"/>
          </a:xfrm>
          <a:prstGeom prst="rect">
            <a:avLst/>
          </a:prstGeom>
        </p:spPr>
        <p:txBody>
          <a:bodyPr wrap="square">
            <a:spAutoFit/>
          </a:bodyPr>
          <a:lstStyle/>
          <a:p>
            <a:r>
              <a:rPr lang="en-US" dirty="0"/>
              <a:t>The supply range in an IO-Link system is 20V - 30V for the master. </a:t>
            </a:r>
          </a:p>
          <a:p>
            <a:r>
              <a:rPr lang="en-US" dirty="0"/>
              <a:t>
18V - 30V for the device (sensor or actuator).</a:t>
            </a:r>
          </a:p>
          <a:p>
            <a:r>
              <a:rPr lang="en-US" dirty="0"/>
              <a:t>
A rising IO-Link signal must be above 13V to be registered as a "logic 1 signal.“</a:t>
            </a:r>
          </a:p>
          <a:p>
            <a:r>
              <a:rPr lang="en-US" dirty="0"/>
              <a:t>
A falling IO-Link signal must be below 8V to be recorded as a "logic 0"
</a:t>
            </a:r>
            <a:endParaRPr lang="da-DK" dirty="0"/>
          </a:p>
        </p:txBody>
      </p:sp>
    </p:spTree>
    <p:extLst>
      <p:ext uri="{BB962C8B-B14F-4D97-AF65-F5344CB8AC3E}">
        <p14:creationId xmlns:p14="http://schemas.microsoft.com/office/powerpoint/2010/main" val="175289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4553" y="1555750"/>
            <a:ext cx="9701527" cy="4611600"/>
          </a:xfrm>
        </p:spPr>
        <p:txBody>
          <a:bodyPr>
            <a:noAutofit/>
          </a:bodyPr>
          <a:lstStyle/>
          <a:p>
            <a:r>
              <a:rPr lang="en-US" dirty="0"/>
              <a:t>The master's IO Link ports can be used in 4 modes:
IO-Link: 	In "IO-Link" mode, the port is used for IO-Link communication.
DI: 		In "DI" mode, the port behaves like a digital input.
DQ: 		In " DQ" mode, the port behaves like a digital output.
Disabled: 	"Disabled" mode can be used to disconnect unused ports.
</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Port operating modes/mode</a:t>
            </a:r>
            <a:br>
              <a:rPr lang="da-DK"/>
            </a:br>
            <a:r>
              <a:rPr lang="da-DK"/>
              <a:t>
</a:t>
            </a:r>
            <a:endParaRPr lang="da-D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30159" r="30159"/>
          <a:stretch/>
        </p:blipFill>
        <p:spPr bwMode="auto">
          <a:xfrm rot="16200000">
            <a:off x="2774953" y="1931150"/>
            <a:ext cx="2540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a:blip r:embed="rId3"/>
          <a:stretch>
            <a:fillRect/>
          </a:stretch>
        </p:blipFill>
        <p:spPr>
          <a:xfrm>
            <a:off x="7569200" y="4134632"/>
            <a:ext cx="4186595" cy="1887943"/>
          </a:xfrm>
          <a:prstGeom prst="rect">
            <a:avLst/>
          </a:prstGeom>
        </p:spPr>
      </p:pic>
    </p:spTree>
    <p:extLst>
      <p:ext uri="{BB962C8B-B14F-4D97-AF65-F5344CB8AC3E}">
        <p14:creationId xmlns:p14="http://schemas.microsoft.com/office/powerpoint/2010/main" val="66741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1C819BC-38D9-42DD-BC81-8D8719F3285C}"/>
              </a:ext>
            </a:extLst>
          </p:cNvPr>
          <p:cNvSpPr>
            <a:spLocks noGrp="1"/>
          </p:cNvSpPr>
          <p:nvPr>
            <p:ph sz="half" idx="1"/>
          </p:nvPr>
        </p:nvSpPr>
        <p:spPr>
          <a:xfrm>
            <a:off x="847607" y="1474470"/>
            <a:ext cx="7392153" cy="5038090"/>
          </a:xfrm>
        </p:spPr>
        <p:txBody>
          <a:bodyPr>
            <a:normAutofit lnSpcReduction="10000"/>
          </a:bodyPr>
          <a:lstStyle/>
          <a:p>
            <a:r>
              <a:rPr lang="en-US" dirty="0"/>
              <a:t>• Process data → Cyclic data
	I/O data, measurement values, etc. 
	Typically, 0 to 32 bytes of process data for each input 	and output. However, this is not locked and a 	manufacturer can choose a different solution.
• Value status → Cyclic data
	Each port has a value status (</a:t>
            </a:r>
            <a:r>
              <a:rPr lang="en-US" dirty="0" err="1"/>
              <a:t>PortQualifier</a:t>
            </a:r>
            <a:r>
              <a:rPr lang="en-US" dirty="0"/>
              <a:t>) that 	indicates whether the process's data is valid or 	invalid.</a:t>
            </a:r>
          </a:p>
          <a:p>
            <a:r>
              <a:rPr lang="en-US" dirty="0"/>
              <a:t>
• Device data → Acyclic data
	Identification data and configurable diagnostic 	information.
• Events (event data) → Acyclic data
	Events can be fault messages (e.g. short circuit) and 	warnings/maintenance data (e.g. fouling, 	overheating).</a:t>
            </a:r>
            <a:endParaRPr lang="da-DK" dirty="0"/>
          </a:p>
        </p:txBody>
      </p:sp>
      <p:sp>
        <p:nvSpPr>
          <p:cNvPr id="4" name="Titel 3">
            <a:extLst>
              <a:ext uri="{FF2B5EF4-FFF2-40B4-BE49-F238E27FC236}">
                <a16:creationId xmlns:a16="http://schemas.microsoft.com/office/drawing/2014/main" id="{83883054-B90C-4457-A8A3-1F3CF80DBCDD}"/>
              </a:ext>
            </a:extLst>
          </p:cNvPr>
          <p:cNvSpPr>
            <a:spLocks noGrp="1"/>
          </p:cNvSpPr>
          <p:nvPr>
            <p:ph type="title"/>
          </p:nvPr>
        </p:nvSpPr>
        <p:spPr>
          <a:xfrm>
            <a:off x="847607" y="482139"/>
            <a:ext cx="6885288" cy="914400"/>
          </a:xfrm>
        </p:spPr>
        <p:txBody>
          <a:bodyPr/>
          <a:lstStyle/>
          <a:p>
            <a:r>
              <a:rPr lang="da-DK"/>
              <a:t>IO Link</a:t>
            </a:r>
            <a:br>
              <a:rPr lang="da-DK"/>
            </a:br>
            <a:br>
              <a:rPr lang="da-DK"/>
            </a:br>
            <a:r>
              <a:rPr lang="da-DK"/>
              <a:t>Data exchange 4 forms
</a:t>
            </a:r>
            <a:endParaRPr lang="da-DK" dirty="0"/>
          </a:p>
        </p:txBody>
      </p:sp>
      <p:pic>
        <p:nvPicPr>
          <p:cNvPr id="8" name="Billede 7"/>
          <p:cNvPicPr>
            <a:picLocks noChangeAspect="1"/>
          </p:cNvPicPr>
          <p:nvPr/>
        </p:nvPicPr>
        <p:blipFill>
          <a:blip r:embed="rId2"/>
          <a:stretch>
            <a:fillRect/>
          </a:stretch>
        </p:blipFill>
        <p:spPr>
          <a:xfrm>
            <a:off x="8648818" y="1396539"/>
            <a:ext cx="2695575" cy="2447925"/>
          </a:xfrm>
          <a:prstGeom prst="rect">
            <a:avLst/>
          </a:prstGeom>
        </p:spPr>
      </p:pic>
      <p:sp>
        <p:nvSpPr>
          <p:cNvPr id="9" name="Højrepil 8"/>
          <p:cNvSpPr/>
          <p:nvPr/>
        </p:nvSpPr>
        <p:spPr>
          <a:xfrm>
            <a:off x="9199879" y="4991685"/>
            <a:ext cx="1656080" cy="447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øjrepil 9"/>
          <p:cNvSpPr/>
          <p:nvPr/>
        </p:nvSpPr>
        <p:spPr>
          <a:xfrm rot="10800000">
            <a:off x="9168565" y="5659120"/>
            <a:ext cx="1656080" cy="447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9144001" y="1198880"/>
            <a:ext cx="1605280" cy="646331"/>
          </a:xfrm>
          <a:prstGeom prst="rect">
            <a:avLst/>
          </a:prstGeom>
          <a:noFill/>
        </p:spPr>
        <p:txBody>
          <a:bodyPr wrap="square" rtlCol="0">
            <a:spAutoFit/>
          </a:bodyPr>
          <a:lstStyle/>
          <a:p>
            <a:r>
              <a:rPr lang="da-DK" dirty="0" err="1"/>
              <a:t>Continuous</a:t>
            </a:r>
            <a:r>
              <a:rPr lang="da-DK" dirty="0"/>
              <a:t> 
</a:t>
            </a:r>
          </a:p>
        </p:txBody>
      </p:sp>
      <p:sp>
        <p:nvSpPr>
          <p:cNvPr id="12" name="Tekstfelt 11"/>
          <p:cNvSpPr txBox="1"/>
          <p:nvPr/>
        </p:nvSpPr>
        <p:spPr>
          <a:xfrm>
            <a:off x="9022079" y="4429133"/>
            <a:ext cx="2011680" cy="646331"/>
          </a:xfrm>
          <a:prstGeom prst="rect">
            <a:avLst/>
          </a:prstGeom>
          <a:noFill/>
        </p:spPr>
        <p:txBody>
          <a:bodyPr wrap="square" rtlCol="0">
            <a:spAutoFit/>
          </a:bodyPr>
          <a:lstStyle/>
          <a:p>
            <a:r>
              <a:rPr lang="da-DK" dirty="0"/>
              <a:t>On </a:t>
            </a:r>
            <a:r>
              <a:rPr lang="da-DK" dirty="0" err="1"/>
              <a:t>request</a:t>
            </a:r>
            <a:r>
              <a:rPr lang="da-DK" dirty="0"/>
              <a:t>
</a:t>
            </a:r>
          </a:p>
        </p:txBody>
      </p:sp>
    </p:spTree>
    <p:extLst>
      <p:ext uri="{BB962C8B-B14F-4D97-AF65-F5344CB8AC3E}">
        <p14:creationId xmlns:p14="http://schemas.microsoft.com/office/powerpoint/2010/main" val="31330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theme/theme1.xml><?xml version="1.0" encoding="utf-8"?>
<a:theme xmlns:a="http://schemas.openxmlformats.org/drawingml/2006/main" name="Mercantec_PowerPointSkabelon">
  <a:themeElements>
    <a:clrScheme name="Mercantec Farvepalette">
      <a:dk1>
        <a:sysClr val="windowText" lastClr="000000"/>
      </a:dk1>
      <a:lt1>
        <a:sysClr val="window" lastClr="FFFFFF"/>
      </a:lt1>
      <a:dk2>
        <a:srgbClr val="000000"/>
      </a:dk2>
      <a:lt2>
        <a:srgbClr val="FFFFFF"/>
      </a:lt2>
      <a:accent1>
        <a:srgbClr val="006192"/>
      </a:accent1>
      <a:accent2>
        <a:srgbClr val="00866A"/>
      </a:accent2>
      <a:accent3>
        <a:srgbClr val="77497F"/>
      </a:accent3>
      <a:accent4>
        <a:srgbClr val="A4130E"/>
      </a:accent4>
      <a:accent5>
        <a:srgbClr val="EF7D04"/>
      </a:accent5>
      <a:accent6>
        <a:srgbClr val="906D4B"/>
      </a:accent6>
      <a:hlink>
        <a:srgbClr val="006192"/>
      </a:hlink>
      <a:folHlink>
        <a:srgbClr val="954F72"/>
      </a:folHlink>
    </a:clrScheme>
    <a:fontScheme name="Mercantec skrifttyper">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103F55F9-2C07-464D-8226-D04B230BEE6D}" vid="{F64C7569-4FC1-4459-905F-C29C6B830E8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7562B0663F20429EC643AE9AF09B52" ma:contentTypeVersion="0" ma:contentTypeDescription="Opret et nyt dokument." ma:contentTypeScope="" ma:versionID="efd8a2d17b240aa7f0b10c4dfd6f5996">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005A2C-AC82-4FC0-AE7F-F93C4E84E3C2}">
  <ds:schemaRefs>
    <ds:schemaRef ds:uri="http://schemas.microsoft.com/sharepoint/v3/contenttype/forms"/>
  </ds:schemaRefs>
</ds:datastoreItem>
</file>

<file path=customXml/itemProps2.xml><?xml version="1.0" encoding="utf-8"?>
<ds:datastoreItem xmlns:ds="http://schemas.openxmlformats.org/officeDocument/2006/customXml" ds:itemID="{9FF35FE0-E9FB-467A-BC63-2EFDB10FC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01A12C4-F551-46D6-A6F7-76DAEE8C9E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Mercantec_PowerPointSkabelon.potx</Template>
  <TotalTime>1833</TotalTime>
  <Words>1709</Words>
  <Application>Microsoft Office PowerPoint</Application>
  <PresentationFormat>Widescreen</PresentationFormat>
  <Paragraphs>141</Paragraphs>
  <Slides>21</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MyriadPro-Regular</vt:lpstr>
      <vt:lpstr>Verdana</vt:lpstr>
      <vt:lpstr>Mercantec_PowerPointSkabelon</vt:lpstr>
      <vt:lpstr>IO Link with IFM and TIA portal
</vt:lpstr>
      <vt:lpstr>IO Link  What it is
</vt:lpstr>
      <vt:lpstr>IO Link  What it is
</vt:lpstr>
      <vt:lpstr>IO Link  Electrical connection
</vt:lpstr>
      <vt:lpstr>IO Link  Electrical connection
</vt:lpstr>
      <vt:lpstr>IO Link  Electrical connection
</vt:lpstr>
      <vt:lpstr>IO Link  Electrical connection
</vt:lpstr>
      <vt:lpstr>IO Link  Port operating modes/mode 
</vt:lpstr>
      <vt:lpstr>IO Link  Data exchange 4 forms
</vt:lpstr>
      <vt:lpstr>IO Link  IODD Files 
</vt:lpstr>
      <vt:lpstr>IO Link  IFM LR-DEVICE</vt:lpstr>
      <vt:lpstr>IO Link  IFM LR-DEVICE</vt:lpstr>
      <vt:lpstr>IO Link  IFM LR-DEVICE</vt:lpstr>
      <vt:lpstr>IO Link  IFM LR-DEVICE</vt:lpstr>
      <vt:lpstr>IO Link  GDS/EDS files
</vt:lpstr>
      <vt:lpstr>IO Link  TIA setup
</vt:lpstr>
      <vt:lpstr>IO Link  TIA Setup
</vt:lpstr>
      <vt:lpstr>IO Link  IFM Port Validation / Data Storage 
</vt:lpstr>
      <vt:lpstr>IO Link  Acyclic data using FB50004 IO_LINK_DEVICE
</vt:lpstr>
      <vt:lpstr>IO Link  TIA Port Qualifier Input and Index 36
</vt:lpstr>
      <vt:lpstr>I/O Link  What it is
</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lgni@mercantec.dk</dc:creator>
  <cp:lastModifiedBy>Line Goul Stoffer</cp:lastModifiedBy>
  <cp:revision>59</cp:revision>
  <cp:lastPrinted>2018-05-23T09:31:28Z</cp:lastPrinted>
  <dcterms:created xsi:type="dcterms:W3CDTF">2018-08-26T19:00:14Z</dcterms:created>
  <dcterms:modified xsi:type="dcterms:W3CDTF">2023-10-11T11:44:20Z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0x0101007A7562B0663F20429EC643AE9AF09B52</vt:lpwstr>
  </property>
</Properties>
</file>